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7" r:id="rId2"/>
    <p:sldId id="315" r:id="rId3"/>
    <p:sldId id="316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0" r:id="rId15"/>
    <p:sldId id="270" r:id="rId16"/>
    <p:sldId id="271" r:id="rId17"/>
    <p:sldId id="272" r:id="rId18"/>
    <p:sldId id="291" r:id="rId19"/>
    <p:sldId id="318" r:id="rId20"/>
    <p:sldId id="319" r:id="rId21"/>
    <p:sldId id="320" r:id="rId22"/>
    <p:sldId id="276" r:id="rId23"/>
    <p:sldId id="321" r:id="rId24"/>
    <p:sldId id="294" r:id="rId25"/>
    <p:sldId id="282" r:id="rId26"/>
    <p:sldId id="322" r:id="rId27"/>
    <p:sldId id="295" r:id="rId28"/>
    <p:sldId id="296" r:id="rId29"/>
    <p:sldId id="310" r:id="rId30"/>
    <p:sldId id="311" r:id="rId31"/>
    <p:sldId id="312" r:id="rId32"/>
    <p:sldId id="313" r:id="rId33"/>
    <p:sldId id="314" r:id="rId34"/>
    <p:sldId id="285" r:id="rId35"/>
    <p:sldId id="299" r:id="rId36"/>
    <p:sldId id="298" r:id="rId37"/>
    <p:sldId id="301" r:id="rId38"/>
    <p:sldId id="302" r:id="rId39"/>
    <p:sldId id="303" r:id="rId40"/>
    <p:sldId id="304" r:id="rId41"/>
    <p:sldId id="306" r:id="rId42"/>
    <p:sldId id="305" r:id="rId43"/>
    <p:sldId id="309" r:id="rId44"/>
    <p:sldId id="307" r:id="rId45"/>
    <p:sldId id="30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95E5D-23BA-4835-B3C4-8E00D51C1B0E}" type="doc">
      <dgm:prSet loTypeId="urn:microsoft.com/office/officeart/2005/8/layout/b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79EC3D2-F797-42D0-8B40-681DEF98D779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УЧЕБНАЯ ДЕЯТЕЛЬНОСТЬ</a:t>
          </a:r>
          <a:endParaRPr lang="ru-RU" b="1" dirty="0">
            <a:solidFill>
              <a:srgbClr val="7030A0"/>
            </a:solidFill>
          </a:endParaRPr>
        </a:p>
      </dgm:t>
    </dgm:pt>
    <dgm:pt modelId="{4630354C-AAAA-497A-A519-FFBD0A1DA54C}" type="parTrans" cxnId="{D3B20326-FDB4-4718-AF04-F2741EAA8ECD}">
      <dgm:prSet/>
      <dgm:spPr/>
      <dgm:t>
        <a:bodyPr/>
        <a:lstStyle/>
        <a:p>
          <a:endParaRPr lang="ru-RU"/>
        </a:p>
      </dgm:t>
    </dgm:pt>
    <dgm:pt modelId="{7DCA48D7-B422-4FFD-8890-A568B4C98303}" type="sibTrans" cxnId="{D3B20326-FDB4-4718-AF04-F2741EAA8ECD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 b="1"/>
        </a:p>
      </dgm:t>
    </dgm:pt>
    <dgm:pt modelId="{67DB3181-4B6E-4A59-B7A1-6DD1326D2024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ДОПОЛНИТЕЛЬНОЕ ОБРАЗОВАНИЕ</a:t>
          </a:r>
          <a:endParaRPr lang="ru-RU" b="1" dirty="0">
            <a:solidFill>
              <a:srgbClr val="7030A0"/>
            </a:solidFill>
          </a:endParaRPr>
        </a:p>
      </dgm:t>
    </dgm:pt>
    <dgm:pt modelId="{46EAFFFA-2FF2-4D84-ACC3-F0DC547DEECA}" type="parTrans" cxnId="{21443570-E8F2-4D78-AB0F-1B7C136B091D}">
      <dgm:prSet/>
      <dgm:spPr/>
      <dgm:t>
        <a:bodyPr/>
        <a:lstStyle/>
        <a:p>
          <a:endParaRPr lang="ru-RU"/>
        </a:p>
      </dgm:t>
    </dgm:pt>
    <dgm:pt modelId="{FBF40AB2-031D-49E1-826D-7189C0F39A9A}" type="sibTrans" cxnId="{21443570-E8F2-4D78-AB0F-1B7C136B091D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B40AB3A-E188-40E8-B6D5-525488C789E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КОЛЛЕКТИВНЫЕ  ТВОРЧЕСКИЕ ДЕЛА</a:t>
          </a:r>
          <a:endParaRPr lang="ru-RU" b="1" dirty="0">
            <a:solidFill>
              <a:srgbClr val="7030A0"/>
            </a:solidFill>
          </a:endParaRPr>
        </a:p>
      </dgm:t>
    </dgm:pt>
    <dgm:pt modelId="{CA462474-3445-44F2-9CF6-4AF0491F6166}" type="parTrans" cxnId="{4E4E355C-C808-4571-B224-EAB17DFFDA25}">
      <dgm:prSet/>
      <dgm:spPr/>
      <dgm:t>
        <a:bodyPr/>
        <a:lstStyle/>
        <a:p>
          <a:endParaRPr lang="ru-RU"/>
        </a:p>
      </dgm:t>
    </dgm:pt>
    <dgm:pt modelId="{9E3CA13C-DE29-4259-9EEE-B5B722855532}" type="sibTrans" cxnId="{4E4E355C-C808-4571-B224-EAB17DFFDA25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56271F6-9129-4FB3-8C90-5AE59ED946F7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МУЗЕЙНАЯ РАБОТА</a:t>
          </a:r>
          <a:endParaRPr lang="ru-RU" b="1" dirty="0">
            <a:solidFill>
              <a:srgbClr val="7030A0"/>
            </a:solidFill>
          </a:endParaRPr>
        </a:p>
      </dgm:t>
    </dgm:pt>
    <dgm:pt modelId="{6C69697F-C94D-487D-9215-3720E7A594DC}" type="parTrans" cxnId="{85318FCA-699D-4CC3-AAEE-C186BD982864}">
      <dgm:prSet/>
      <dgm:spPr/>
      <dgm:t>
        <a:bodyPr/>
        <a:lstStyle/>
        <a:p>
          <a:endParaRPr lang="ru-RU"/>
        </a:p>
      </dgm:t>
    </dgm:pt>
    <dgm:pt modelId="{8D4B924D-91E9-48F7-AA76-FA53C2185354}" type="sibTrans" cxnId="{85318FCA-699D-4CC3-AAEE-C186BD982864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18E900A-C577-4FBD-88D9-76C81A56E9AD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ВЗАИМОДЕЙСТВИЕ С КУЛЬТУРНОЙ СРЕДОЙ ГОРОДА</a:t>
          </a:r>
          <a:endParaRPr lang="ru-RU" b="1" dirty="0">
            <a:solidFill>
              <a:srgbClr val="7030A0"/>
            </a:solidFill>
          </a:endParaRPr>
        </a:p>
      </dgm:t>
    </dgm:pt>
    <dgm:pt modelId="{E1C82D01-4458-4262-9756-62128298B291}" type="parTrans" cxnId="{15A5EE7E-1239-47E9-A8FB-C7A82BD611AB}">
      <dgm:prSet/>
      <dgm:spPr/>
      <dgm:t>
        <a:bodyPr/>
        <a:lstStyle/>
        <a:p>
          <a:endParaRPr lang="ru-RU"/>
        </a:p>
      </dgm:t>
    </dgm:pt>
    <dgm:pt modelId="{625F7622-05D1-4E5D-BDA4-6EC6EE3529D1}" type="sibTrans" cxnId="{15A5EE7E-1239-47E9-A8FB-C7A82BD611A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2FADCD93-8BD9-4297-9F1D-7BAFE7CC53E8}">
      <dgm:prSet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ВЗАИМОДЕЙСТВИЕ С ПРЕДСТАВИТЕЛЯМИ ПРАВОСЛАВНОЙ ЦЕРКВИ</a:t>
          </a:r>
          <a:endParaRPr lang="ru-RU" b="1" dirty="0">
            <a:solidFill>
              <a:srgbClr val="7030A0"/>
            </a:solidFill>
          </a:endParaRPr>
        </a:p>
      </dgm:t>
    </dgm:pt>
    <dgm:pt modelId="{F5FE9906-85ED-4F68-B3F2-D9DC2160F2DB}" type="parTrans" cxnId="{BA99326E-85B9-4787-9F32-2AC7E3D8FACE}">
      <dgm:prSet/>
      <dgm:spPr/>
      <dgm:t>
        <a:bodyPr/>
        <a:lstStyle/>
        <a:p>
          <a:endParaRPr lang="ru-RU"/>
        </a:p>
      </dgm:t>
    </dgm:pt>
    <dgm:pt modelId="{8D4FFF08-87FA-45FA-A438-A9A599315E82}" type="sibTrans" cxnId="{BA99326E-85B9-4787-9F32-2AC7E3D8FACE}">
      <dgm:prSet/>
      <dgm:spPr/>
      <dgm:t>
        <a:bodyPr/>
        <a:lstStyle/>
        <a:p>
          <a:endParaRPr lang="ru-RU"/>
        </a:p>
      </dgm:t>
    </dgm:pt>
    <dgm:pt modelId="{2E7C3C8C-AFAD-488F-819C-CFCCD2202BBE}" type="pres">
      <dgm:prSet presAssocID="{E8395E5D-23BA-4835-B3C4-8E00D51C1B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246C1-9DB8-4CC2-B80D-3CFF0C650CBF}" type="pres">
      <dgm:prSet presAssocID="{F79EC3D2-F797-42D0-8B40-681DEF98D77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606D1-8712-4C49-9B21-5DD85A100D66}" type="pres">
      <dgm:prSet presAssocID="{7DCA48D7-B422-4FFD-8890-A568B4C9830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5A8C227-6255-46DB-A8A5-D2CB430793F3}" type="pres">
      <dgm:prSet presAssocID="{7DCA48D7-B422-4FFD-8890-A568B4C98303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093CF763-937E-44FA-B538-CFFD85573D51}" type="pres">
      <dgm:prSet presAssocID="{67DB3181-4B6E-4A59-B7A1-6DD1326D202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74241-3AFE-4CD2-8E04-0A95CD137422}" type="pres">
      <dgm:prSet presAssocID="{FBF40AB2-031D-49E1-826D-7189C0F39A9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A3F4277-C54C-4B63-8AE5-12B108FDFA15}" type="pres">
      <dgm:prSet presAssocID="{FBF40AB2-031D-49E1-826D-7189C0F39A9A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751DC448-45D1-48A9-80D8-8F990444BC74}" type="pres">
      <dgm:prSet presAssocID="{8B40AB3A-E188-40E8-B6D5-525488C789E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02D3D-5760-4031-B905-ED59F4C5726C}" type="pres">
      <dgm:prSet presAssocID="{9E3CA13C-DE29-4259-9EEE-B5B72285553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8BA82FC-E589-4431-86A3-CD1842672112}" type="pres">
      <dgm:prSet presAssocID="{9E3CA13C-DE29-4259-9EEE-B5B722855532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7099F4C3-2668-4CC7-8E62-6875A64E0212}" type="pres">
      <dgm:prSet presAssocID="{C56271F6-9129-4FB3-8C90-5AE59ED946F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1F4C3-F914-48B3-9C91-56D13789BABF}" type="pres">
      <dgm:prSet presAssocID="{8D4B924D-91E9-48F7-AA76-FA53C218535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A01D992-9147-4C96-A3FC-9E42AAADA133}" type="pres">
      <dgm:prSet presAssocID="{8D4B924D-91E9-48F7-AA76-FA53C2185354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008C2C83-E362-47DE-BFB2-F0492CD0F8C1}" type="pres">
      <dgm:prSet presAssocID="{A18E900A-C577-4FBD-88D9-76C81A56E9A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869BA-49E9-4418-8A9B-5778B7C873CD}" type="pres">
      <dgm:prSet presAssocID="{625F7622-05D1-4E5D-BDA4-6EC6EE3529D1}" presName="sibTrans" presStyleLbl="sibTrans1D1" presStyleIdx="4" presStyleCnt="5"/>
      <dgm:spPr/>
      <dgm:t>
        <a:bodyPr/>
        <a:lstStyle/>
        <a:p>
          <a:endParaRPr lang="ru-RU"/>
        </a:p>
      </dgm:t>
    </dgm:pt>
    <dgm:pt modelId="{0CBB26D3-E9CC-4D08-BD05-D00F3867D9BB}" type="pres">
      <dgm:prSet presAssocID="{625F7622-05D1-4E5D-BDA4-6EC6EE3529D1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3862B81C-CD37-4835-956C-C00DC6C100D0}" type="pres">
      <dgm:prSet presAssocID="{2FADCD93-8BD9-4297-9F1D-7BAFE7CC53E8}" presName="node" presStyleLbl="node1" presStyleIdx="5" presStyleCnt="6" custLinFactNeighborX="1486" custLinFactNeighborY="-4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592A7C-FE6E-4350-BB0D-F33AC2BFEC60}" type="presOf" srcId="{A18E900A-C577-4FBD-88D9-76C81A56E9AD}" destId="{008C2C83-E362-47DE-BFB2-F0492CD0F8C1}" srcOrd="0" destOrd="0" presId="urn:microsoft.com/office/officeart/2005/8/layout/bProcess3"/>
    <dgm:cxn modelId="{D3B20326-FDB4-4718-AF04-F2741EAA8ECD}" srcId="{E8395E5D-23BA-4835-B3C4-8E00D51C1B0E}" destId="{F79EC3D2-F797-42D0-8B40-681DEF98D779}" srcOrd="0" destOrd="0" parTransId="{4630354C-AAAA-497A-A519-FFBD0A1DA54C}" sibTransId="{7DCA48D7-B422-4FFD-8890-A568B4C98303}"/>
    <dgm:cxn modelId="{85318FCA-699D-4CC3-AAEE-C186BD982864}" srcId="{E8395E5D-23BA-4835-B3C4-8E00D51C1B0E}" destId="{C56271F6-9129-4FB3-8C90-5AE59ED946F7}" srcOrd="3" destOrd="0" parTransId="{6C69697F-C94D-487D-9215-3720E7A594DC}" sibTransId="{8D4B924D-91E9-48F7-AA76-FA53C2185354}"/>
    <dgm:cxn modelId="{6F392EE9-BE16-4CC9-A6CD-9B97B412B69B}" type="presOf" srcId="{E8395E5D-23BA-4835-B3C4-8E00D51C1B0E}" destId="{2E7C3C8C-AFAD-488F-819C-CFCCD2202BBE}" srcOrd="0" destOrd="0" presId="urn:microsoft.com/office/officeart/2005/8/layout/bProcess3"/>
    <dgm:cxn modelId="{C4E71E54-6816-4785-A865-098F743243EA}" type="presOf" srcId="{7DCA48D7-B422-4FFD-8890-A568B4C98303}" destId="{F4C606D1-8712-4C49-9B21-5DD85A100D66}" srcOrd="0" destOrd="0" presId="urn:microsoft.com/office/officeart/2005/8/layout/bProcess3"/>
    <dgm:cxn modelId="{2167CC13-BE88-425F-89A3-FB9D84237714}" type="presOf" srcId="{8D4B924D-91E9-48F7-AA76-FA53C2185354}" destId="{1471F4C3-F914-48B3-9C91-56D13789BABF}" srcOrd="0" destOrd="0" presId="urn:microsoft.com/office/officeart/2005/8/layout/bProcess3"/>
    <dgm:cxn modelId="{21443570-E8F2-4D78-AB0F-1B7C136B091D}" srcId="{E8395E5D-23BA-4835-B3C4-8E00D51C1B0E}" destId="{67DB3181-4B6E-4A59-B7A1-6DD1326D2024}" srcOrd="1" destOrd="0" parTransId="{46EAFFFA-2FF2-4D84-ACC3-F0DC547DEECA}" sibTransId="{FBF40AB2-031D-49E1-826D-7189C0F39A9A}"/>
    <dgm:cxn modelId="{FE961186-836A-40B5-8C45-0309421AA398}" type="presOf" srcId="{FBF40AB2-031D-49E1-826D-7189C0F39A9A}" destId="{6A3F4277-C54C-4B63-8AE5-12B108FDFA15}" srcOrd="1" destOrd="0" presId="urn:microsoft.com/office/officeart/2005/8/layout/bProcess3"/>
    <dgm:cxn modelId="{D877C66A-BEF2-4888-8D0E-2EFE5D9739B4}" type="presOf" srcId="{8D4B924D-91E9-48F7-AA76-FA53C2185354}" destId="{7A01D992-9147-4C96-A3FC-9E42AAADA133}" srcOrd="1" destOrd="0" presId="urn:microsoft.com/office/officeart/2005/8/layout/bProcess3"/>
    <dgm:cxn modelId="{D0EDE2FB-CD24-4434-B431-F029B2967A9F}" type="presOf" srcId="{2FADCD93-8BD9-4297-9F1D-7BAFE7CC53E8}" destId="{3862B81C-CD37-4835-956C-C00DC6C100D0}" srcOrd="0" destOrd="0" presId="urn:microsoft.com/office/officeart/2005/8/layout/bProcess3"/>
    <dgm:cxn modelId="{AE937B03-12AC-4A43-9708-AFD7E52842C0}" type="presOf" srcId="{625F7622-05D1-4E5D-BDA4-6EC6EE3529D1}" destId="{0CBB26D3-E9CC-4D08-BD05-D00F3867D9BB}" srcOrd="1" destOrd="0" presId="urn:microsoft.com/office/officeart/2005/8/layout/bProcess3"/>
    <dgm:cxn modelId="{643E59BC-5CC9-4314-8E6B-436EDABD8381}" type="presOf" srcId="{FBF40AB2-031D-49E1-826D-7189C0F39A9A}" destId="{AA374241-3AFE-4CD2-8E04-0A95CD137422}" srcOrd="0" destOrd="0" presId="urn:microsoft.com/office/officeart/2005/8/layout/bProcess3"/>
    <dgm:cxn modelId="{04C8982F-4F3C-4E81-A76C-CDCA4D3D9C08}" type="presOf" srcId="{67DB3181-4B6E-4A59-B7A1-6DD1326D2024}" destId="{093CF763-937E-44FA-B538-CFFD85573D51}" srcOrd="0" destOrd="0" presId="urn:microsoft.com/office/officeart/2005/8/layout/bProcess3"/>
    <dgm:cxn modelId="{BA99326E-85B9-4787-9F32-2AC7E3D8FACE}" srcId="{E8395E5D-23BA-4835-B3C4-8E00D51C1B0E}" destId="{2FADCD93-8BD9-4297-9F1D-7BAFE7CC53E8}" srcOrd="5" destOrd="0" parTransId="{F5FE9906-85ED-4F68-B3F2-D9DC2160F2DB}" sibTransId="{8D4FFF08-87FA-45FA-A438-A9A599315E82}"/>
    <dgm:cxn modelId="{70CBC5EC-02F9-402B-AB7E-9E9C9042F305}" type="presOf" srcId="{7DCA48D7-B422-4FFD-8890-A568B4C98303}" destId="{15A8C227-6255-46DB-A8A5-D2CB430793F3}" srcOrd="1" destOrd="0" presId="urn:microsoft.com/office/officeart/2005/8/layout/bProcess3"/>
    <dgm:cxn modelId="{0FB3E256-FF8D-4F76-BC36-AC0E278B59B3}" type="presOf" srcId="{8B40AB3A-E188-40E8-B6D5-525488C789E2}" destId="{751DC448-45D1-48A9-80D8-8F990444BC74}" srcOrd="0" destOrd="0" presId="urn:microsoft.com/office/officeart/2005/8/layout/bProcess3"/>
    <dgm:cxn modelId="{26245F9E-3AF5-42FA-9760-DF5C711EDE88}" type="presOf" srcId="{C56271F6-9129-4FB3-8C90-5AE59ED946F7}" destId="{7099F4C3-2668-4CC7-8E62-6875A64E0212}" srcOrd="0" destOrd="0" presId="urn:microsoft.com/office/officeart/2005/8/layout/bProcess3"/>
    <dgm:cxn modelId="{E59517B1-3381-4B74-B09F-110D21F86443}" type="presOf" srcId="{F79EC3D2-F797-42D0-8B40-681DEF98D779}" destId="{7BF246C1-9DB8-4CC2-B80D-3CFF0C650CBF}" srcOrd="0" destOrd="0" presId="urn:microsoft.com/office/officeart/2005/8/layout/bProcess3"/>
    <dgm:cxn modelId="{15A5EE7E-1239-47E9-A8FB-C7A82BD611AB}" srcId="{E8395E5D-23BA-4835-B3C4-8E00D51C1B0E}" destId="{A18E900A-C577-4FBD-88D9-76C81A56E9AD}" srcOrd="4" destOrd="0" parTransId="{E1C82D01-4458-4262-9756-62128298B291}" sibTransId="{625F7622-05D1-4E5D-BDA4-6EC6EE3529D1}"/>
    <dgm:cxn modelId="{4BAD49EC-3F59-4F0A-91EC-C1E27E1991B4}" type="presOf" srcId="{9E3CA13C-DE29-4259-9EEE-B5B722855532}" destId="{2BB02D3D-5760-4031-B905-ED59F4C5726C}" srcOrd="0" destOrd="0" presId="urn:microsoft.com/office/officeart/2005/8/layout/bProcess3"/>
    <dgm:cxn modelId="{4E4E355C-C808-4571-B224-EAB17DFFDA25}" srcId="{E8395E5D-23BA-4835-B3C4-8E00D51C1B0E}" destId="{8B40AB3A-E188-40E8-B6D5-525488C789E2}" srcOrd="2" destOrd="0" parTransId="{CA462474-3445-44F2-9CF6-4AF0491F6166}" sibTransId="{9E3CA13C-DE29-4259-9EEE-B5B722855532}"/>
    <dgm:cxn modelId="{5E88940F-0BFC-47BD-87FF-4683C8C87351}" type="presOf" srcId="{625F7622-05D1-4E5D-BDA4-6EC6EE3529D1}" destId="{778869BA-49E9-4418-8A9B-5778B7C873CD}" srcOrd="0" destOrd="0" presId="urn:microsoft.com/office/officeart/2005/8/layout/bProcess3"/>
    <dgm:cxn modelId="{7BF8F988-A666-435C-BBF7-00E50BD56D7A}" type="presOf" srcId="{9E3CA13C-DE29-4259-9EEE-B5B722855532}" destId="{F8BA82FC-E589-4431-86A3-CD1842672112}" srcOrd="1" destOrd="0" presId="urn:microsoft.com/office/officeart/2005/8/layout/bProcess3"/>
    <dgm:cxn modelId="{0F8C84BA-4089-4B1E-8384-B18907BCB458}" type="presParOf" srcId="{2E7C3C8C-AFAD-488F-819C-CFCCD2202BBE}" destId="{7BF246C1-9DB8-4CC2-B80D-3CFF0C650CBF}" srcOrd="0" destOrd="0" presId="urn:microsoft.com/office/officeart/2005/8/layout/bProcess3"/>
    <dgm:cxn modelId="{85D053E3-9C77-40D1-A1D6-5FA422D0C544}" type="presParOf" srcId="{2E7C3C8C-AFAD-488F-819C-CFCCD2202BBE}" destId="{F4C606D1-8712-4C49-9B21-5DD85A100D66}" srcOrd="1" destOrd="0" presId="urn:microsoft.com/office/officeart/2005/8/layout/bProcess3"/>
    <dgm:cxn modelId="{5A66DD46-F067-411F-A507-CDBFBB11CE44}" type="presParOf" srcId="{F4C606D1-8712-4C49-9B21-5DD85A100D66}" destId="{15A8C227-6255-46DB-A8A5-D2CB430793F3}" srcOrd="0" destOrd="0" presId="urn:microsoft.com/office/officeart/2005/8/layout/bProcess3"/>
    <dgm:cxn modelId="{F3A01EB7-5795-49AE-BCC4-5F91661DE447}" type="presParOf" srcId="{2E7C3C8C-AFAD-488F-819C-CFCCD2202BBE}" destId="{093CF763-937E-44FA-B538-CFFD85573D51}" srcOrd="2" destOrd="0" presId="urn:microsoft.com/office/officeart/2005/8/layout/bProcess3"/>
    <dgm:cxn modelId="{A0ED93F2-0889-43B8-8210-47C541F9A850}" type="presParOf" srcId="{2E7C3C8C-AFAD-488F-819C-CFCCD2202BBE}" destId="{AA374241-3AFE-4CD2-8E04-0A95CD137422}" srcOrd="3" destOrd="0" presId="urn:microsoft.com/office/officeart/2005/8/layout/bProcess3"/>
    <dgm:cxn modelId="{E9933852-7D38-4092-B542-287E106F0B4F}" type="presParOf" srcId="{AA374241-3AFE-4CD2-8E04-0A95CD137422}" destId="{6A3F4277-C54C-4B63-8AE5-12B108FDFA15}" srcOrd="0" destOrd="0" presId="urn:microsoft.com/office/officeart/2005/8/layout/bProcess3"/>
    <dgm:cxn modelId="{EAEFC5BF-DF55-4234-9337-6BBD30FC4879}" type="presParOf" srcId="{2E7C3C8C-AFAD-488F-819C-CFCCD2202BBE}" destId="{751DC448-45D1-48A9-80D8-8F990444BC74}" srcOrd="4" destOrd="0" presId="urn:microsoft.com/office/officeart/2005/8/layout/bProcess3"/>
    <dgm:cxn modelId="{7BFA8FD6-BD71-4F80-80E2-4D3D448F9776}" type="presParOf" srcId="{2E7C3C8C-AFAD-488F-819C-CFCCD2202BBE}" destId="{2BB02D3D-5760-4031-B905-ED59F4C5726C}" srcOrd="5" destOrd="0" presId="urn:microsoft.com/office/officeart/2005/8/layout/bProcess3"/>
    <dgm:cxn modelId="{30AAC99C-E757-4295-9F6D-5FA916D03DBC}" type="presParOf" srcId="{2BB02D3D-5760-4031-B905-ED59F4C5726C}" destId="{F8BA82FC-E589-4431-86A3-CD1842672112}" srcOrd="0" destOrd="0" presId="urn:microsoft.com/office/officeart/2005/8/layout/bProcess3"/>
    <dgm:cxn modelId="{A8E3FEC3-75F1-44F3-B0B2-DCBFABF7C187}" type="presParOf" srcId="{2E7C3C8C-AFAD-488F-819C-CFCCD2202BBE}" destId="{7099F4C3-2668-4CC7-8E62-6875A64E0212}" srcOrd="6" destOrd="0" presId="urn:microsoft.com/office/officeart/2005/8/layout/bProcess3"/>
    <dgm:cxn modelId="{721D46AD-4AC0-49CD-8865-884AC0270CB6}" type="presParOf" srcId="{2E7C3C8C-AFAD-488F-819C-CFCCD2202BBE}" destId="{1471F4C3-F914-48B3-9C91-56D13789BABF}" srcOrd="7" destOrd="0" presId="urn:microsoft.com/office/officeart/2005/8/layout/bProcess3"/>
    <dgm:cxn modelId="{45B6B479-86DF-4F4B-8132-34BFC107FD82}" type="presParOf" srcId="{1471F4C3-F914-48B3-9C91-56D13789BABF}" destId="{7A01D992-9147-4C96-A3FC-9E42AAADA133}" srcOrd="0" destOrd="0" presId="urn:microsoft.com/office/officeart/2005/8/layout/bProcess3"/>
    <dgm:cxn modelId="{D18351C8-880F-4958-A201-6EF059C66C94}" type="presParOf" srcId="{2E7C3C8C-AFAD-488F-819C-CFCCD2202BBE}" destId="{008C2C83-E362-47DE-BFB2-F0492CD0F8C1}" srcOrd="8" destOrd="0" presId="urn:microsoft.com/office/officeart/2005/8/layout/bProcess3"/>
    <dgm:cxn modelId="{F0875AF4-D379-48CA-88B9-948935A0056C}" type="presParOf" srcId="{2E7C3C8C-AFAD-488F-819C-CFCCD2202BBE}" destId="{778869BA-49E9-4418-8A9B-5778B7C873CD}" srcOrd="9" destOrd="0" presId="urn:microsoft.com/office/officeart/2005/8/layout/bProcess3"/>
    <dgm:cxn modelId="{6669AD6C-D44D-4220-AA62-8E309C2A1B93}" type="presParOf" srcId="{778869BA-49E9-4418-8A9B-5778B7C873CD}" destId="{0CBB26D3-E9CC-4D08-BD05-D00F3867D9BB}" srcOrd="0" destOrd="0" presId="urn:microsoft.com/office/officeart/2005/8/layout/bProcess3"/>
    <dgm:cxn modelId="{A1C3FF33-F222-49A8-A426-E666F5E6249B}" type="presParOf" srcId="{2E7C3C8C-AFAD-488F-819C-CFCCD2202BBE}" destId="{3862B81C-CD37-4835-956C-C00DC6C100D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EE5DE6-9128-42CC-9321-3F81D2CB0C14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8487503F-EE66-431A-93F9-A11CCA859663}">
      <dgm:prSet phldrT="[Текст]" custT="1"/>
      <dgm:spPr/>
      <dgm:t>
        <a:bodyPr/>
        <a:lstStyle/>
        <a:p>
          <a:pPr algn="ctr" defTabSz="638175">
            <a:tabLst/>
          </a:pPr>
          <a:r>
            <a:rPr lang="ru-RU" sz="2800" dirty="0" smtClean="0"/>
            <a:t>Музей 22-ой Гвардейской Сибирской Добровольческой Рижской дивизии</a:t>
          </a:r>
          <a:endParaRPr lang="ru-RU" sz="2800" dirty="0"/>
        </a:p>
      </dgm:t>
    </dgm:pt>
    <dgm:pt modelId="{B231FEF5-E29E-4050-96F3-993FD483190C}" type="parTrans" cxnId="{DA3285C9-F4BB-459A-AB75-735718402BE5}">
      <dgm:prSet/>
      <dgm:spPr/>
      <dgm:t>
        <a:bodyPr/>
        <a:lstStyle/>
        <a:p>
          <a:endParaRPr lang="ru-RU"/>
        </a:p>
      </dgm:t>
    </dgm:pt>
    <dgm:pt modelId="{3B06646D-2DFE-4739-9FBC-987178C2B8C2}" type="sibTrans" cxnId="{DA3285C9-F4BB-459A-AB75-735718402BE5}">
      <dgm:prSet/>
      <dgm:spPr/>
      <dgm:t>
        <a:bodyPr/>
        <a:lstStyle/>
        <a:p>
          <a:endParaRPr lang="ru-RU"/>
        </a:p>
      </dgm:t>
    </dgm:pt>
    <dgm:pt modelId="{908BA123-78F5-493A-8695-49F233EBBB55}">
      <dgm:prSet phldrT="[Текст]" custT="1"/>
      <dgm:spPr/>
      <dgm:t>
        <a:bodyPr/>
        <a:lstStyle/>
        <a:p>
          <a:pPr algn="ctr"/>
          <a:r>
            <a:rPr lang="ru-RU" sz="3200" dirty="0" smtClean="0"/>
            <a:t>Музей истории школы</a:t>
          </a:r>
          <a:endParaRPr lang="ru-RU" sz="3200" dirty="0"/>
        </a:p>
      </dgm:t>
    </dgm:pt>
    <dgm:pt modelId="{BDE3D333-5666-46DA-8E58-E7C8CAEAD5EB}" type="parTrans" cxnId="{48EB6278-0440-46A7-B3CD-CB893F99F779}">
      <dgm:prSet/>
      <dgm:spPr/>
      <dgm:t>
        <a:bodyPr/>
        <a:lstStyle/>
        <a:p>
          <a:endParaRPr lang="ru-RU"/>
        </a:p>
      </dgm:t>
    </dgm:pt>
    <dgm:pt modelId="{335BADA5-9E41-42C2-A239-2E1A6A30EADC}" type="sibTrans" cxnId="{48EB6278-0440-46A7-B3CD-CB893F99F779}">
      <dgm:prSet/>
      <dgm:spPr/>
      <dgm:t>
        <a:bodyPr/>
        <a:lstStyle/>
        <a:p>
          <a:endParaRPr lang="ru-RU"/>
        </a:p>
      </dgm:t>
    </dgm:pt>
    <dgm:pt modelId="{896BDFAE-11F9-4303-A9BD-285E65D5793A}" type="pres">
      <dgm:prSet presAssocID="{59EE5DE6-9128-42CC-9321-3F81D2CB0C14}" presName="diagram" presStyleCnt="0">
        <dgm:presLayoutVars>
          <dgm:dir/>
          <dgm:animLvl val="lvl"/>
          <dgm:resizeHandles val="exact"/>
        </dgm:presLayoutVars>
      </dgm:prSet>
      <dgm:spPr/>
    </dgm:pt>
    <dgm:pt modelId="{553B87ED-9159-44ED-BB71-B59B85588745}" type="pres">
      <dgm:prSet presAssocID="{8487503F-EE66-431A-93F9-A11CCA859663}" presName="compNode" presStyleCnt="0"/>
      <dgm:spPr/>
    </dgm:pt>
    <dgm:pt modelId="{00D4C9FB-D529-445E-9C27-CA2AEB290672}" type="pres">
      <dgm:prSet presAssocID="{8487503F-EE66-431A-93F9-A11CCA859663}" presName="childRect" presStyleLbl="bgAcc1" presStyleIdx="0" presStyleCnt="2" custScaleX="144760" custScaleY="238982">
        <dgm:presLayoutVars>
          <dgm:bulletEnabled val="1"/>
        </dgm:presLayoutVars>
      </dgm:prSet>
      <dgm:spPr/>
    </dgm:pt>
    <dgm:pt modelId="{77B7B726-ACB9-49EC-827B-B3D19B07D961}" type="pres">
      <dgm:prSet presAssocID="{8487503F-EE66-431A-93F9-A11CCA85966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DADB1-AE87-41C0-AD6C-9AE22B05DB22}" type="pres">
      <dgm:prSet presAssocID="{8487503F-EE66-431A-93F9-A11CCA859663}" presName="parentRect" presStyleLbl="alignNode1" presStyleIdx="0" presStyleCnt="2" custScaleX="176084" custScaleY="266294" custLinFactNeighborX="11397" custLinFactNeighborY="50099"/>
      <dgm:spPr/>
      <dgm:t>
        <a:bodyPr/>
        <a:lstStyle/>
        <a:p>
          <a:endParaRPr lang="ru-RU"/>
        </a:p>
      </dgm:t>
    </dgm:pt>
    <dgm:pt modelId="{489177ED-6D75-461C-AC55-CDB6609BF6DC}" type="pres">
      <dgm:prSet presAssocID="{8487503F-EE66-431A-93F9-A11CCA859663}" presName="adorn" presStyleLbl="fgAccFollowNode1" presStyleIdx="0" presStyleCnt="2" custLinFactX="-24141" custLinFactY="-100000" custLinFactNeighborX="-100000" custLinFactNeighborY="-108291"/>
      <dgm:spPr/>
    </dgm:pt>
    <dgm:pt modelId="{F5BFF69F-9816-48BD-985B-40F86492CC5D}" type="pres">
      <dgm:prSet presAssocID="{3B06646D-2DFE-4739-9FBC-987178C2B8C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46BE26-035C-4C69-BC0E-30FE277AD946}" type="pres">
      <dgm:prSet presAssocID="{908BA123-78F5-493A-8695-49F233EBBB55}" presName="compNode" presStyleCnt="0"/>
      <dgm:spPr/>
    </dgm:pt>
    <dgm:pt modelId="{28EDACE5-16EA-436D-BD12-2F8ADF01045F}" type="pres">
      <dgm:prSet presAssocID="{908BA123-78F5-493A-8695-49F233EBBB55}" presName="childRect" presStyleLbl="bgAcc1" presStyleIdx="1" presStyleCnt="2" custScaleX="140609" custScaleY="238982">
        <dgm:presLayoutVars>
          <dgm:bulletEnabled val="1"/>
        </dgm:presLayoutVars>
      </dgm:prSet>
      <dgm:spPr/>
    </dgm:pt>
    <dgm:pt modelId="{DD85BF7C-E85E-4166-8EB1-92F191EDF763}" type="pres">
      <dgm:prSet presAssocID="{908BA123-78F5-493A-8695-49F233EBBB5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0D8A-7698-4A8D-955A-572477A19CF3}" type="pres">
      <dgm:prSet presAssocID="{908BA123-78F5-493A-8695-49F233EBBB55}" presName="parentRect" presStyleLbl="alignNode1" presStyleIdx="1" presStyleCnt="2" custScaleX="159851" custScaleY="273552" custLinFactNeighborX="-1334" custLinFactNeighborY="53517"/>
      <dgm:spPr/>
      <dgm:t>
        <a:bodyPr/>
        <a:lstStyle/>
        <a:p>
          <a:endParaRPr lang="ru-RU"/>
        </a:p>
      </dgm:t>
    </dgm:pt>
    <dgm:pt modelId="{7094EA17-4FE2-4FA4-BF80-5D0C83468CBB}" type="pres">
      <dgm:prSet presAssocID="{908BA123-78F5-493A-8695-49F233EBBB55}" presName="adorn" presStyleLbl="fgAccFollowNode1" presStyleIdx="1" presStyleCnt="2" custScaleX="568499" custScaleY="451936" custLinFactY="-100000" custLinFactNeighborX="-37958" custLinFactNeighborY="-1368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661F72C-D23A-4C03-B770-36639971378E}" type="presOf" srcId="{8487503F-EE66-431A-93F9-A11CCA859663}" destId="{77B7B726-ACB9-49EC-827B-B3D19B07D961}" srcOrd="0" destOrd="0" presId="urn:microsoft.com/office/officeart/2005/8/layout/bList2#2"/>
    <dgm:cxn modelId="{F654D866-998C-4372-80FB-B700CF127450}" type="presOf" srcId="{8487503F-EE66-431A-93F9-A11CCA859663}" destId="{7BADADB1-AE87-41C0-AD6C-9AE22B05DB22}" srcOrd="1" destOrd="0" presId="urn:microsoft.com/office/officeart/2005/8/layout/bList2#2"/>
    <dgm:cxn modelId="{76CF10DE-2BA5-4076-9C3E-07073AF84FB6}" type="presOf" srcId="{59EE5DE6-9128-42CC-9321-3F81D2CB0C14}" destId="{896BDFAE-11F9-4303-A9BD-285E65D5793A}" srcOrd="0" destOrd="0" presId="urn:microsoft.com/office/officeart/2005/8/layout/bList2#2"/>
    <dgm:cxn modelId="{A59EF5E4-3A81-4B8F-8075-16DF4C1B1D36}" type="presOf" srcId="{3B06646D-2DFE-4739-9FBC-987178C2B8C2}" destId="{F5BFF69F-9816-48BD-985B-40F86492CC5D}" srcOrd="0" destOrd="0" presId="urn:microsoft.com/office/officeart/2005/8/layout/bList2#2"/>
    <dgm:cxn modelId="{48EB6278-0440-46A7-B3CD-CB893F99F779}" srcId="{59EE5DE6-9128-42CC-9321-3F81D2CB0C14}" destId="{908BA123-78F5-493A-8695-49F233EBBB55}" srcOrd="1" destOrd="0" parTransId="{BDE3D333-5666-46DA-8E58-E7C8CAEAD5EB}" sibTransId="{335BADA5-9E41-42C2-A239-2E1A6A30EADC}"/>
    <dgm:cxn modelId="{DA3285C9-F4BB-459A-AB75-735718402BE5}" srcId="{59EE5DE6-9128-42CC-9321-3F81D2CB0C14}" destId="{8487503F-EE66-431A-93F9-A11CCA859663}" srcOrd="0" destOrd="0" parTransId="{B231FEF5-E29E-4050-96F3-993FD483190C}" sibTransId="{3B06646D-2DFE-4739-9FBC-987178C2B8C2}"/>
    <dgm:cxn modelId="{AE109863-AF47-4C44-92ED-09A78611BF61}" type="presOf" srcId="{908BA123-78F5-493A-8695-49F233EBBB55}" destId="{FA1D0D8A-7698-4A8D-955A-572477A19CF3}" srcOrd="1" destOrd="0" presId="urn:microsoft.com/office/officeart/2005/8/layout/bList2#2"/>
    <dgm:cxn modelId="{D523E350-46CB-40CA-B413-B19FA9574947}" type="presOf" srcId="{908BA123-78F5-493A-8695-49F233EBBB55}" destId="{DD85BF7C-E85E-4166-8EB1-92F191EDF763}" srcOrd="0" destOrd="0" presId="urn:microsoft.com/office/officeart/2005/8/layout/bList2#2"/>
    <dgm:cxn modelId="{2A9D015E-68EE-431E-871D-E64604D3FE53}" type="presParOf" srcId="{896BDFAE-11F9-4303-A9BD-285E65D5793A}" destId="{553B87ED-9159-44ED-BB71-B59B85588745}" srcOrd="0" destOrd="0" presId="urn:microsoft.com/office/officeart/2005/8/layout/bList2#2"/>
    <dgm:cxn modelId="{C0179E6D-4447-4E9A-849C-8ED747DFB607}" type="presParOf" srcId="{553B87ED-9159-44ED-BB71-B59B85588745}" destId="{00D4C9FB-D529-445E-9C27-CA2AEB290672}" srcOrd="0" destOrd="0" presId="urn:microsoft.com/office/officeart/2005/8/layout/bList2#2"/>
    <dgm:cxn modelId="{38965BFB-5418-4C59-9925-82F050B30D0F}" type="presParOf" srcId="{553B87ED-9159-44ED-BB71-B59B85588745}" destId="{77B7B726-ACB9-49EC-827B-B3D19B07D961}" srcOrd="1" destOrd="0" presId="urn:microsoft.com/office/officeart/2005/8/layout/bList2#2"/>
    <dgm:cxn modelId="{DDC6FDFF-B6A5-491A-BED0-1A6D3FD3B7E9}" type="presParOf" srcId="{553B87ED-9159-44ED-BB71-B59B85588745}" destId="{7BADADB1-AE87-41C0-AD6C-9AE22B05DB22}" srcOrd="2" destOrd="0" presId="urn:microsoft.com/office/officeart/2005/8/layout/bList2#2"/>
    <dgm:cxn modelId="{B0B47769-D663-4D0F-AC3F-2E27541D3FC7}" type="presParOf" srcId="{553B87ED-9159-44ED-BB71-B59B85588745}" destId="{489177ED-6D75-461C-AC55-CDB6609BF6DC}" srcOrd="3" destOrd="0" presId="urn:microsoft.com/office/officeart/2005/8/layout/bList2#2"/>
    <dgm:cxn modelId="{A30A0980-E9C2-40DC-B8EC-E45EF319B995}" type="presParOf" srcId="{896BDFAE-11F9-4303-A9BD-285E65D5793A}" destId="{F5BFF69F-9816-48BD-985B-40F86492CC5D}" srcOrd="1" destOrd="0" presId="urn:microsoft.com/office/officeart/2005/8/layout/bList2#2"/>
    <dgm:cxn modelId="{34EA9BE7-E838-4579-B6B4-FB95FEAEE65C}" type="presParOf" srcId="{896BDFAE-11F9-4303-A9BD-285E65D5793A}" destId="{D846BE26-035C-4C69-BC0E-30FE277AD946}" srcOrd="2" destOrd="0" presId="urn:microsoft.com/office/officeart/2005/8/layout/bList2#2"/>
    <dgm:cxn modelId="{3B45742F-5321-4A82-8AF8-E35BE1F4A625}" type="presParOf" srcId="{D846BE26-035C-4C69-BC0E-30FE277AD946}" destId="{28EDACE5-16EA-436D-BD12-2F8ADF01045F}" srcOrd="0" destOrd="0" presId="urn:microsoft.com/office/officeart/2005/8/layout/bList2#2"/>
    <dgm:cxn modelId="{883E7ECF-9737-4B74-BC96-D40C5502092D}" type="presParOf" srcId="{D846BE26-035C-4C69-BC0E-30FE277AD946}" destId="{DD85BF7C-E85E-4166-8EB1-92F191EDF763}" srcOrd="1" destOrd="0" presId="urn:microsoft.com/office/officeart/2005/8/layout/bList2#2"/>
    <dgm:cxn modelId="{3A01F552-B890-4000-BBBE-66702D98C2D3}" type="presParOf" srcId="{D846BE26-035C-4C69-BC0E-30FE277AD946}" destId="{FA1D0D8A-7698-4A8D-955A-572477A19CF3}" srcOrd="2" destOrd="0" presId="urn:microsoft.com/office/officeart/2005/8/layout/bList2#2"/>
    <dgm:cxn modelId="{3CD310C9-7B6E-48B9-A585-4ADFD9EB15EB}" type="presParOf" srcId="{D846BE26-035C-4C69-BC0E-30FE277AD946}" destId="{7094EA17-4FE2-4FA4-BF80-5D0C83468CBB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6DF791-B0C9-4543-88AE-CDA14C2426E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670AE94-8C77-435F-BBB4-473BC54DEE69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FFFF00"/>
              </a:solidFill>
              <a:latin typeface="Arno Pro Smbd Caption" pitchFamily="18" charset="0"/>
            </a:rPr>
            <a:t>Преобразовать учебный процесс в непрерывный процесс личностно-ориентированного обучения в соответствии с требованиями ФГОС</a:t>
          </a:r>
          <a:endParaRPr lang="ru-RU" sz="1800" b="1" dirty="0">
            <a:solidFill>
              <a:srgbClr val="FFFF00"/>
            </a:solidFill>
            <a:latin typeface="Arno Pro Smbd Caption" pitchFamily="18" charset="0"/>
          </a:endParaRPr>
        </a:p>
      </dgm:t>
    </dgm:pt>
    <dgm:pt modelId="{75C23BB3-C088-4E3C-A9FB-0FDF5960C1EE}" type="parTrans" cxnId="{1D871028-036C-4876-9F02-C78D75770BB6}">
      <dgm:prSet/>
      <dgm:spPr/>
      <dgm:t>
        <a:bodyPr/>
        <a:lstStyle/>
        <a:p>
          <a:endParaRPr lang="ru-RU" b="1"/>
        </a:p>
      </dgm:t>
    </dgm:pt>
    <dgm:pt modelId="{50976D28-B8E0-46C5-8BDE-8CA331510B4F}" type="sibTrans" cxnId="{1D871028-036C-4876-9F02-C78D75770BB6}">
      <dgm:prSet/>
      <dgm:spPr/>
      <dgm:t>
        <a:bodyPr/>
        <a:lstStyle/>
        <a:p>
          <a:endParaRPr lang="ru-RU" b="1"/>
        </a:p>
      </dgm:t>
    </dgm:pt>
    <dgm:pt modelId="{9CD8A294-D2A4-4DAA-AD46-4E0D9FFFD429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Arno Pro Smbd Caption" pitchFamily="18" charset="0"/>
            </a:rPr>
            <a:t>Создать модель интеграции  дошкольного и основного образования, целью которой является модель «Детский сад – школа  с филиалом и УКП»</a:t>
          </a:r>
          <a:endParaRPr lang="ru-RU" sz="1800" b="1" dirty="0">
            <a:latin typeface="Arno Pro Smbd Caption" pitchFamily="18" charset="0"/>
          </a:endParaRPr>
        </a:p>
      </dgm:t>
    </dgm:pt>
    <dgm:pt modelId="{80E00C82-DFDB-49DE-A806-BF5054AFD6DC}" type="parTrans" cxnId="{3642D29A-4F6D-43FE-A3FB-3103F6EC6287}">
      <dgm:prSet/>
      <dgm:spPr/>
      <dgm:t>
        <a:bodyPr/>
        <a:lstStyle/>
        <a:p>
          <a:endParaRPr lang="ru-RU" b="1"/>
        </a:p>
      </dgm:t>
    </dgm:pt>
    <dgm:pt modelId="{AF119447-D5D6-4EA7-8D84-B8E74B1A065C}" type="sibTrans" cxnId="{3642D29A-4F6D-43FE-A3FB-3103F6EC6287}">
      <dgm:prSet/>
      <dgm:spPr/>
      <dgm:t>
        <a:bodyPr/>
        <a:lstStyle/>
        <a:p>
          <a:endParaRPr lang="ru-RU" b="1"/>
        </a:p>
      </dgm:t>
    </dgm:pt>
    <dgm:pt modelId="{A0D828E6-479E-40A5-ADA4-BF880104BAAB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Arno Pro Smbd Caption" pitchFamily="18" charset="0"/>
            </a:rPr>
            <a:t>Воспитывать Человека в человеке в соответствии с Программой духовно-нравственного воспитания</a:t>
          </a:r>
          <a:endParaRPr lang="ru-RU" sz="2000" b="1" dirty="0">
            <a:solidFill>
              <a:srgbClr val="002060"/>
            </a:solidFill>
            <a:latin typeface="Arno Pro Smbd Caption" pitchFamily="18" charset="0"/>
          </a:endParaRPr>
        </a:p>
      </dgm:t>
    </dgm:pt>
    <dgm:pt modelId="{F5AE6D21-7931-4E6E-ADDD-EA2F69090A1C}" type="parTrans" cxnId="{B93A4267-B9D9-432B-8A58-59736DBB0670}">
      <dgm:prSet/>
      <dgm:spPr/>
      <dgm:t>
        <a:bodyPr/>
        <a:lstStyle/>
        <a:p>
          <a:endParaRPr lang="ru-RU" b="1"/>
        </a:p>
      </dgm:t>
    </dgm:pt>
    <dgm:pt modelId="{B52DDB10-5241-49A6-8067-D3524C78F659}" type="sibTrans" cxnId="{B93A4267-B9D9-432B-8A58-59736DBB0670}">
      <dgm:prSet/>
      <dgm:spPr/>
      <dgm:t>
        <a:bodyPr/>
        <a:lstStyle/>
        <a:p>
          <a:endParaRPr lang="ru-RU" b="1"/>
        </a:p>
      </dgm:t>
    </dgm:pt>
    <dgm:pt modelId="{32AC9621-FB3B-416F-A69D-8BAEC5BF61C6}">
      <dgm:prSet custT="1"/>
      <dgm:spPr/>
      <dgm:t>
        <a:bodyPr/>
        <a:lstStyle/>
        <a:p>
          <a:pPr algn="ctr"/>
          <a:r>
            <a:rPr lang="ru-RU" sz="2000" b="1" dirty="0" smtClean="0">
              <a:latin typeface="Arno Pro Smbd Caption" pitchFamily="18" charset="0"/>
            </a:rPr>
            <a:t>Сохранять здоровье обучающихся и сотрудников образовательного учреждения</a:t>
          </a:r>
          <a:endParaRPr lang="ru-RU" sz="2000" b="1" dirty="0">
            <a:latin typeface="Arno Pro Smbd Caption" pitchFamily="18" charset="0"/>
          </a:endParaRPr>
        </a:p>
      </dgm:t>
    </dgm:pt>
    <dgm:pt modelId="{6005E31D-70D7-45D9-B893-C27BB4F14982}" type="parTrans" cxnId="{ABE21D29-121D-4282-AFD9-EB18D39E340A}">
      <dgm:prSet/>
      <dgm:spPr/>
      <dgm:t>
        <a:bodyPr/>
        <a:lstStyle/>
        <a:p>
          <a:endParaRPr lang="ru-RU" b="1"/>
        </a:p>
      </dgm:t>
    </dgm:pt>
    <dgm:pt modelId="{027A0477-746D-41B8-AF0E-D65B85B60492}" type="sibTrans" cxnId="{ABE21D29-121D-4282-AFD9-EB18D39E340A}">
      <dgm:prSet/>
      <dgm:spPr/>
      <dgm:t>
        <a:bodyPr/>
        <a:lstStyle/>
        <a:p>
          <a:endParaRPr lang="ru-RU" b="1"/>
        </a:p>
      </dgm:t>
    </dgm:pt>
    <dgm:pt modelId="{11BA89DD-1A20-443E-B835-D5112604898C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rgbClr val="2839D8"/>
              </a:solidFill>
              <a:latin typeface="Arno Pro Smbd Caption" pitchFamily="18" charset="0"/>
            </a:rPr>
            <a:t>Сохранять и укреплять материально-техническую базу школы</a:t>
          </a:r>
          <a:endParaRPr lang="ru-RU" sz="1800" b="1" dirty="0">
            <a:solidFill>
              <a:srgbClr val="2839D8"/>
            </a:solidFill>
            <a:latin typeface="Arno Pro Smbd Caption" pitchFamily="18" charset="0"/>
          </a:endParaRPr>
        </a:p>
      </dgm:t>
    </dgm:pt>
    <dgm:pt modelId="{CF5EEB9E-9549-4E72-BD8A-E4E1700248B8}" type="parTrans" cxnId="{F6066E7C-CF4D-4BF6-97E8-7F969FC043A0}">
      <dgm:prSet/>
      <dgm:spPr/>
      <dgm:t>
        <a:bodyPr/>
        <a:lstStyle/>
        <a:p>
          <a:endParaRPr lang="ru-RU" b="1"/>
        </a:p>
      </dgm:t>
    </dgm:pt>
    <dgm:pt modelId="{BB8F2015-BC97-4126-8DB2-0C4779D12B4F}" type="sibTrans" cxnId="{F6066E7C-CF4D-4BF6-97E8-7F969FC043A0}">
      <dgm:prSet/>
      <dgm:spPr/>
      <dgm:t>
        <a:bodyPr/>
        <a:lstStyle/>
        <a:p>
          <a:endParaRPr lang="ru-RU" b="1"/>
        </a:p>
      </dgm:t>
    </dgm:pt>
    <dgm:pt modelId="{88D6F5DA-60BC-434F-9AFB-00D5868EC05C}" type="pres">
      <dgm:prSet presAssocID="{F26DF791-B0C9-4543-88AE-CDA14C2426E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074065-9B6C-41FA-831B-BFB616090414}" type="pres">
      <dgm:prSet presAssocID="{F26DF791-B0C9-4543-88AE-CDA14C2426E9}" presName="dummyMaxCanvas" presStyleCnt="0">
        <dgm:presLayoutVars/>
      </dgm:prSet>
      <dgm:spPr/>
    </dgm:pt>
    <dgm:pt modelId="{31602734-9534-4D74-A30D-063BEE6E9339}" type="pres">
      <dgm:prSet presAssocID="{F26DF791-B0C9-4543-88AE-CDA14C2426E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E3D6B-7FAA-4B00-A623-D63AF919CCD0}" type="pres">
      <dgm:prSet presAssocID="{F26DF791-B0C9-4543-88AE-CDA14C2426E9}" presName="FiveNodes_2" presStyleLbl="node1" presStyleIdx="1" presStyleCnt="5" custScaleY="126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929A8-3682-427F-88BC-2A66CC4D03E8}" type="pres">
      <dgm:prSet presAssocID="{F26DF791-B0C9-4543-88AE-CDA14C2426E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8712E-E9E8-4460-A6D8-FF831D89BCE8}" type="pres">
      <dgm:prSet presAssocID="{F26DF791-B0C9-4543-88AE-CDA14C2426E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E973-528F-4613-B9DA-DC17362FAFF1}" type="pres">
      <dgm:prSet presAssocID="{F26DF791-B0C9-4543-88AE-CDA14C2426E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7E70E-33DB-4009-8314-3A03BBC17EC8}" type="pres">
      <dgm:prSet presAssocID="{F26DF791-B0C9-4543-88AE-CDA14C2426E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7F3E6-A596-45C0-983F-D3FB2E005447}" type="pres">
      <dgm:prSet presAssocID="{F26DF791-B0C9-4543-88AE-CDA14C2426E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BAB91-6230-45EE-B94A-14B4651C3F2E}" type="pres">
      <dgm:prSet presAssocID="{F26DF791-B0C9-4543-88AE-CDA14C2426E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11515-8841-4086-96C2-80A303613EA8}" type="pres">
      <dgm:prSet presAssocID="{F26DF791-B0C9-4543-88AE-CDA14C2426E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735EF-789A-4390-8230-970A6CDB4A98}" type="pres">
      <dgm:prSet presAssocID="{F26DF791-B0C9-4543-88AE-CDA14C2426E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CC9E0-9049-40CF-A988-26AD259201AE}" type="pres">
      <dgm:prSet presAssocID="{F26DF791-B0C9-4543-88AE-CDA14C2426E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B6354-E3DA-49D7-84BE-6EB7404E2528}" type="pres">
      <dgm:prSet presAssocID="{F26DF791-B0C9-4543-88AE-CDA14C2426E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87E78-E4B6-4212-8714-1FCDB8E56C4B}" type="pres">
      <dgm:prSet presAssocID="{F26DF791-B0C9-4543-88AE-CDA14C2426E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63B4D-531D-4C99-9E1A-E4DA3A0F6F6F}" type="pres">
      <dgm:prSet presAssocID="{F26DF791-B0C9-4543-88AE-CDA14C2426E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DEEA6F-4B7A-4CCE-BCEE-A593B929AB4C}" type="presOf" srcId="{9CD8A294-D2A4-4DAA-AD46-4E0D9FFFD429}" destId="{201CC9E0-9049-40CF-A988-26AD259201AE}" srcOrd="1" destOrd="0" presId="urn:microsoft.com/office/officeart/2005/8/layout/vProcess5"/>
    <dgm:cxn modelId="{3642D29A-4F6D-43FE-A3FB-3103F6EC6287}" srcId="{F26DF791-B0C9-4543-88AE-CDA14C2426E9}" destId="{9CD8A294-D2A4-4DAA-AD46-4E0D9FFFD429}" srcOrd="1" destOrd="0" parTransId="{80E00C82-DFDB-49DE-A806-BF5054AFD6DC}" sibTransId="{AF119447-D5D6-4EA7-8D84-B8E74B1A065C}"/>
    <dgm:cxn modelId="{97A85542-2008-47DB-884F-125AEAAB8670}" type="presOf" srcId="{A0D828E6-479E-40A5-ADA4-BF880104BAAB}" destId="{7FAB6354-E3DA-49D7-84BE-6EB7404E2528}" srcOrd="1" destOrd="0" presId="urn:microsoft.com/office/officeart/2005/8/layout/vProcess5"/>
    <dgm:cxn modelId="{ABE21D29-121D-4282-AFD9-EB18D39E340A}" srcId="{F26DF791-B0C9-4543-88AE-CDA14C2426E9}" destId="{32AC9621-FB3B-416F-A69D-8BAEC5BF61C6}" srcOrd="3" destOrd="0" parTransId="{6005E31D-70D7-45D9-B893-C27BB4F14982}" sibTransId="{027A0477-746D-41B8-AF0E-D65B85B60492}"/>
    <dgm:cxn modelId="{A239ACF1-1A6C-4567-8508-F12CE2D8F205}" type="presOf" srcId="{B670AE94-8C77-435F-BBB4-473BC54DEE69}" destId="{723735EF-789A-4390-8230-970A6CDB4A98}" srcOrd="1" destOrd="0" presId="urn:microsoft.com/office/officeart/2005/8/layout/vProcess5"/>
    <dgm:cxn modelId="{65B9895B-917E-4C78-85EC-F89014FCC7BB}" type="presOf" srcId="{B52DDB10-5241-49A6-8067-D3524C78F659}" destId="{5F8BAB91-6230-45EE-B94A-14B4651C3F2E}" srcOrd="0" destOrd="0" presId="urn:microsoft.com/office/officeart/2005/8/layout/vProcess5"/>
    <dgm:cxn modelId="{B93A4267-B9D9-432B-8A58-59736DBB0670}" srcId="{F26DF791-B0C9-4543-88AE-CDA14C2426E9}" destId="{A0D828E6-479E-40A5-ADA4-BF880104BAAB}" srcOrd="2" destOrd="0" parTransId="{F5AE6D21-7931-4E6E-ADDD-EA2F69090A1C}" sibTransId="{B52DDB10-5241-49A6-8067-D3524C78F659}"/>
    <dgm:cxn modelId="{EE5B31B9-B298-4674-BBB2-E7DDA9713BCE}" type="presOf" srcId="{11BA89DD-1A20-443E-B835-D5112604898C}" destId="{DB963B4D-531D-4C99-9E1A-E4DA3A0F6F6F}" srcOrd="1" destOrd="0" presId="urn:microsoft.com/office/officeart/2005/8/layout/vProcess5"/>
    <dgm:cxn modelId="{AA25128A-9592-4BFB-8B2C-792CDC8014D8}" type="presOf" srcId="{027A0477-746D-41B8-AF0E-D65B85B60492}" destId="{BE911515-8841-4086-96C2-80A303613EA8}" srcOrd="0" destOrd="0" presId="urn:microsoft.com/office/officeart/2005/8/layout/vProcess5"/>
    <dgm:cxn modelId="{BD75C932-4ECE-480A-851D-396DF83DEFDF}" type="presOf" srcId="{B670AE94-8C77-435F-BBB4-473BC54DEE69}" destId="{31602734-9534-4D74-A30D-063BEE6E9339}" srcOrd="0" destOrd="0" presId="urn:microsoft.com/office/officeart/2005/8/layout/vProcess5"/>
    <dgm:cxn modelId="{398B772C-5812-4F15-8CE9-C26BFF5EB045}" type="presOf" srcId="{A0D828E6-479E-40A5-ADA4-BF880104BAAB}" destId="{9C8929A8-3682-427F-88BC-2A66CC4D03E8}" srcOrd="0" destOrd="0" presId="urn:microsoft.com/office/officeart/2005/8/layout/vProcess5"/>
    <dgm:cxn modelId="{1D871028-036C-4876-9F02-C78D75770BB6}" srcId="{F26DF791-B0C9-4543-88AE-CDA14C2426E9}" destId="{B670AE94-8C77-435F-BBB4-473BC54DEE69}" srcOrd="0" destOrd="0" parTransId="{75C23BB3-C088-4E3C-A9FB-0FDF5960C1EE}" sibTransId="{50976D28-B8E0-46C5-8BDE-8CA331510B4F}"/>
    <dgm:cxn modelId="{F6066E7C-CF4D-4BF6-97E8-7F969FC043A0}" srcId="{F26DF791-B0C9-4543-88AE-CDA14C2426E9}" destId="{11BA89DD-1A20-443E-B835-D5112604898C}" srcOrd="4" destOrd="0" parTransId="{CF5EEB9E-9549-4E72-BD8A-E4E1700248B8}" sibTransId="{BB8F2015-BC97-4126-8DB2-0C4779D12B4F}"/>
    <dgm:cxn modelId="{C1128E45-E666-4917-89C3-E8F830190BD7}" type="presOf" srcId="{9CD8A294-D2A4-4DAA-AD46-4E0D9FFFD429}" destId="{3D8E3D6B-7FAA-4B00-A623-D63AF919CCD0}" srcOrd="0" destOrd="0" presId="urn:microsoft.com/office/officeart/2005/8/layout/vProcess5"/>
    <dgm:cxn modelId="{09EDCF93-534C-4332-B8E2-CFA6CE0B99DC}" type="presOf" srcId="{F26DF791-B0C9-4543-88AE-CDA14C2426E9}" destId="{88D6F5DA-60BC-434F-9AFB-00D5868EC05C}" srcOrd="0" destOrd="0" presId="urn:microsoft.com/office/officeart/2005/8/layout/vProcess5"/>
    <dgm:cxn modelId="{2507B6EF-ADA8-4400-8CE4-EA20861B1512}" type="presOf" srcId="{AF119447-D5D6-4EA7-8D84-B8E74B1A065C}" destId="{DBC7F3E6-A596-45C0-983F-D3FB2E005447}" srcOrd="0" destOrd="0" presId="urn:microsoft.com/office/officeart/2005/8/layout/vProcess5"/>
    <dgm:cxn modelId="{8AA13B77-FA0A-4830-A401-03443BDFF593}" type="presOf" srcId="{11BA89DD-1A20-443E-B835-D5112604898C}" destId="{B847E973-528F-4613-B9DA-DC17362FAFF1}" srcOrd="0" destOrd="0" presId="urn:microsoft.com/office/officeart/2005/8/layout/vProcess5"/>
    <dgm:cxn modelId="{2F44228A-4F44-4E5D-84FC-A542F1A5D2A9}" type="presOf" srcId="{32AC9621-FB3B-416F-A69D-8BAEC5BF61C6}" destId="{B578712E-E9E8-4460-A6D8-FF831D89BCE8}" srcOrd="0" destOrd="0" presId="urn:microsoft.com/office/officeart/2005/8/layout/vProcess5"/>
    <dgm:cxn modelId="{34D23899-7F2D-41BA-9297-6A1FD1C404DD}" type="presOf" srcId="{50976D28-B8E0-46C5-8BDE-8CA331510B4F}" destId="{A827E70E-33DB-4009-8314-3A03BBC17EC8}" srcOrd="0" destOrd="0" presId="urn:microsoft.com/office/officeart/2005/8/layout/vProcess5"/>
    <dgm:cxn modelId="{F9CA4BC2-10ED-4645-9283-3004D26CD9C0}" type="presOf" srcId="{32AC9621-FB3B-416F-A69D-8BAEC5BF61C6}" destId="{9AB87E78-E4B6-4212-8714-1FCDB8E56C4B}" srcOrd="1" destOrd="0" presId="urn:microsoft.com/office/officeart/2005/8/layout/vProcess5"/>
    <dgm:cxn modelId="{E307ABCD-71B5-4EAF-97F2-FEE9947A43E9}" type="presParOf" srcId="{88D6F5DA-60BC-434F-9AFB-00D5868EC05C}" destId="{7C074065-9B6C-41FA-831B-BFB616090414}" srcOrd="0" destOrd="0" presId="urn:microsoft.com/office/officeart/2005/8/layout/vProcess5"/>
    <dgm:cxn modelId="{613BFB33-CF80-482C-B720-4FC6FA0F6505}" type="presParOf" srcId="{88D6F5DA-60BC-434F-9AFB-00D5868EC05C}" destId="{31602734-9534-4D74-A30D-063BEE6E9339}" srcOrd="1" destOrd="0" presId="urn:microsoft.com/office/officeart/2005/8/layout/vProcess5"/>
    <dgm:cxn modelId="{3A4F1F13-C427-400F-9DD6-3F3DE746D2E8}" type="presParOf" srcId="{88D6F5DA-60BC-434F-9AFB-00D5868EC05C}" destId="{3D8E3D6B-7FAA-4B00-A623-D63AF919CCD0}" srcOrd="2" destOrd="0" presId="urn:microsoft.com/office/officeart/2005/8/layout/vProcess5"/>
    <dgm:cxn modelId="{38B12460-1498-495D-84C1-A4501F257A67}" type="presParOf" srcId="{88D6F5DA-60BC-434F-9AFB-00D5868EC05C}" destId="{9C8929A8-3682-427F-88BC-2A66CC4D03E8}" srcOrd="3" destOrd="0" presId="urn:microsoft.com/office/officeart/2005/8/layout/vProcess5"/>
    <dgm:cxn modelId="{6CC6DEB5-A773-4662-A184-CA3CAD9DFCD3}" type="presParOf" srcId="{88D6F5DA-60BC-434F-9AFB-00D5868EC05C}" destId="{B578712E-E9E8-4460-A6D8-FF831D89BCE8}" srcOrd="4" destOrd="0" presId="urn:microsoft.com/office/officeart/2005/8/layout/vProcess5"/>
    <dgm:cxn modelId="{5F52F938-580A-4007-B915-C443EA11FDBE}" type="presParOf" srcId="{88D6F5DA-60BC-434F-9AFB-00D5868EC05C}" destId="{B847E973-528F-4613-B9DA-DC17362FAFF1}" srcOrd="5" destOrd="0" presId="urn:microsoft.com/office/officeart/2005/8/layout/vProcess5"/>
    <dgm:cxn modelId="{D1B70683-48FD-4EFA-86A3-EE0FFCAFE5BA}" type="presParOf" srcId="{88D6F5DA-60BC-434F-9AFB-00D5868EC05C}" destId="{A827E70E-33DB-4009-8314-3A03BBC17EC8}" srcOrd="6" destOrd="0" presId="urn:microsoft.com/office/officeart/2005/8/layout/vProcess5"/>
    <dgm:cxn modelId="{C2F7BC2E-CABD-4E4F-A349-52A1CEBFD92D}" type="presParOf" srcId="{88D6F5DA-60BC-434F-9AFB-00D5868EC05C}" destId="{DBC7F3E6-A596-45C0-983F-D3FB2E005447}" srcOrd="7" destOrd="0" presId="urn:microsoft.com/office/officeart/2005/8/layout/vProcess5"/>
    <dgm:cxn modelId="{2C04563A-6111-4B2F-ADDC-A6538C9BFE38}" type="presParOf" srcId="{88D6F5DA-60BC-434F-9AFB-00D5868EC05C}" destId="{5F8BAB91-6230-45EE-B94A-14B4651C3F2E}" srcOrd="8" destOrd="0" presId="urn:microsoft.com/office/officeart/2005/8/layout/vProcess5"/>
    <dgm:cxn modelId="{1E18D17D-A399-49E8-9257-2364B8625A4D}" type="presParOf" srcId="{88D6F5DA-60BC-434F-9AFB-00D5868EC05C}" destId="{BE911515-8841-4086-96C2-80A303613EA8}" srcOrd="9" destOrd="0" presId="urn:microsoft.com/office/officeart/2005/8/layout/vProcess5"/>
    <dgm:cxn modelId="{FCC9320B-2744-46EE-845D-C5CEF58580A4}" type="presParOf" srcId="{88D6F5DA-60BC-434F-9AFB-00D5868EC05C}" destId="{723735EF-789A-4390-8230-970A6CDB4A98}" srcOrd="10" destOrd="0" presId="urn:microsoft.com/office/officeart/2005/8/layout/vProcess5"/>
    <dgm:cxn modelId="{E8A3D2E2-AE18-4953-8C82-4330CBEF3C84}" type="presParOf" srcId="{88D6F5DA-60BC-434F-9AFB-00D5868EC05C}" destId="{201CC9E0-9049-40CF-A988-26AD259201AE}" srcOrd="11" destOrd="0" presId="urn:microsoft.com/office/officeart/2005/8/layout/vProcess5"/>
    <dgm:cxn modelId="{1C73CE81-30C3-4C56-BA4B-051DE6393E05}" type="presParOf" srcId="{88D6F5DA-60BC-434F-9AFB-00D5868EC05C}" destId="{7FAB6354-E3DA-49D7-84BE-6EB7404E2528}" srcOrd="12" destOrd="0" presId="urn:microsoft.com/office/officeart/2005/8/layout/vProcess5"/>
    <dgm:cxn modelId="{998940BC-8D37-437D-91CF-BEF9AB0C2D2A}" type="presParOf" srcId="{88D6F5DA-60BC-434F-9AFB-00D5868EC05C}" destId="{9AB87E78-E4B6-4212-8714-1FCDB8E56C4B}" srcOrd="13" destOrd="0" presId="urn:microsoft.com/office/officeart/2005/8/layout/vProcess5"/>
    <dgm:cxn modelId="{3B44E0AC-3CD9-431C-A0BD-84125396EB28}" type="presParOf" srcId="{88D6F5DA-60BC-434F-9AFB-00D5868EC05C}" destId="{DB963B4D-531D-4C99-9E1A-E4DA3A0F6F6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FB5A8C-57DC-4DA4-87AB-898016C5C8B6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9FB07985-DAB7-418F-ADA1-C86E3570EB3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Arno Pro Smbd Caption" pitchFamily="18" charset="0"/>
            </a:rPr>
            <a:t> Непрерывное образование</a:t>
          </a:r>
        </a:p>
      </dgm:t>
    </dgm:pt>
    <dgm:pt modelId="{4435BB38-7CA3-4E73-AA9B-6DC280F653F9}" type="parTrans" cxnId="{A1C75492-732D-4960-8536-35165AFC637A}">
      <dgm:prSet/>
      <dgm:spPr/>
      <dgm:t>
        <a:bodyPr/>
        <a:lstStyle/>
        <a:p>
          <a:endParaRPr lang="ru-RU"/>
        </a:p>
      </dgm:t>
    </dgm:pt>
    <dgm:pt modelId="{4BB794D8-A7A0-4978-9C9F-9B61FCD953F4}" type="sibTrans" cxnId="{A1C75492-732D-4960-8536-35165AFC637A}">
      <dgm:prSet/>
      <dgm:spPr/>
      <dgm:t>
        <a:bodyPr/>
        <a:lstStyle/>
        <a:p>
          <a:endParaRPr lang="ru-RU"/>
        </a:p>
      </dgm:t>
    </dgm:pt>
    <dgm:pt modelId="{C3F6ACD2-AC70-44EF-B3FB-99CF93DAAFD5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8124"/>
              </a:solidFill>
              <a:latin typeface="Arno Pro Smbd Caption" pitchFamily="18" charset="0"/>
            </a:rPr>
            <a:t>Социальное здоровье школьников – основа их жизненного успеха</a:t>
          </a:r>
          <a:endParaRPr lang="ru-RU" sz="2000" dirty="0">
            <a:solidFill>
              <a:srgbClr val="118124"/>
            </a:solidFill>
            <a:latin typeface="Arno Pro Smbd Caption" pitchFamily="18" charset="0"/>
          </a:endParaRPr>
        </a:p>
      </dgm:t>
    </dgm:pt>
    <dgm:pt modelId="{C1F4E62F-ABDE-4C31-9C6B-35384301D5E6}" type="parTrans" cxnId="{0405F909-511C-47A9-ACA3-28C8ED0C94CA}">
      <dgm:prSet/>
      <dgm:spPr/>
      <dgm:t>
        <a:bodyPr/>
        <a:lstStyle/>
        <a:p>
          <a:endParaRPr lang="ru-RU"/>
        </a:p>
      </dgm:t>
    </dgm:pt>
    <dgm:pt modelId="{A224EBCA-C476-4233-B571-AB65C6063045}" type="sibTrans" cxnId="{0405F909-511C-47A9-ACA3-28C8ED0C94CA}">
      <dgm:prSet/>
      <dgm:spPr/>
      <dgm:t>
        <a:bodyPr/>
        <a:lstStyle/>
        <a:p>
          <a:endParaRPr lang="ru-RU"/>
        </a:p>
      </dgm:t>
    </dgm:pt>
    <dgm:pt modelId="{9FEA9385-CED1-460F-B253-5CCAED4F469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2839D8"/>
              </a:solidFill>
              <a:latin typeface="Arno Pro Smbd Caption" pitchFamily="18" charset="0"/>
            </a:rPr>
            <a:t>Духовно-нравственное воспитание школьников</a:t>
          </a:r>
        </a:p>
      </dgm:t>
    </dgm:pt>
    <dgm:pt modelId="{77D8E7D9-CAEA-401D-B051-8FAE0E6F2A3E}" type="parTrans" cxnId="{99744E97-DA96-4716-BB5D-5DEA1EC2EB5B}">
      <dgm:prSet/>
      <dgm:spPr/>
      <dgm:t>
        <a:bodyPr/>
        <a:lstStyle/>
        <a:p>
          <a:endParaRPr lang="ru-RU"/>
        </a:p>
      </dgm:t>
    </dgm:pt>
    <dgm:pt modelId="{36C514DF-4233-466B-8903-D38BDDF14243}" type="sibTrans" cxnId="{99744E97-DA96-4716-BB5D-5DEA1EC2EB5B}">
      <dgm:prSet/>
      <dgm:spPr/>
      <dgm:t>
        <a:bodyPr/>
        <a:lstStyle/>
        <a:p>
          <a:endParaRPr lang="ru-RU"/>
        </a:p>
      </dgm:t>
    </dgm:pt>
    <dgm:pt modelId="{70D518A2-083B-4D74-A952-4E0DD44F710B}" type="pres">
      <dgm:prSet presAssocID="{B6FB5A8C-57DC-4DA4-87AB-898016C5C8B6}" presName="compositeShape" presStyleCnt="0">
        <dgm:presLayoutVars>
          <dgm:chMax val="7"/>
          <dgm:dir/>
          <dgm:resizeHandles val="exact"/>
        </dgm:presLayoutVars>
      </dgm:prSet>
      <dgm:spPr/>
    </dgm:pt>
    <dgm:pt modelId="{89875458-404B-48FF-BAF0-C245945BDAA1}" type="pres">
      <dgm:prSet presAssocID="{9FB07985-DAB7-418F-ADA1-C86E3570EB3D}" presName="circ1" presStyleLbl="vennNode1" presStyleIdx="0" presStyleCnt="3"/>
      <dgm:spPr/>
      <dgm:t>
        <a:bodyPr/>
        <a:lstStyle/>
        <a:p>
          <a:endParaRPr lang="ru-RU"/>
        </a:p>
      </dgm:t>
    </dgm:pt>
    <dgm:pt modelId="{8561CFB9-D35B-4383-B2E8-9D2CFB58B950}" type="pres">
      <dgm:prSet presAssocID="{9FB07985-DAB7-418F-ADA1-C86E3570EB3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51F18-65B1-4C77-8675-4DE34B740D7A}" type="pres">
      <dgm:prSet presAssocID="{C3F6ACD2-AC70-44EF-B3FB-99CF93DAAFD5}" presName="circ2" presStyleLbl="vennNode1" presStyleIdx="1" presStyleCnt="3"/>
      <dgm:spPr/>
      <dgm:t>
        <a:bodyPr/>
        <a:lstStyle/>
        <a:p>
          <a:endParaRPr lang="ru-RU"/>
        </a:p>
      </dgm:t>
    </dgm:pt>
    <dgm:pt modelId="{378716DD-34E1-4B1F-BDD0-6147EE69C21D}" type="pres">
      <dgm:prSet presAssocID="{C3F6ACD2-AC70-44EF-B3FB-99CF93DAAFD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840C6-D42A-40C7-8F8E-6946CDE363D2}" type="pres">
      <dgm:prSet presAssocID="{9FEA9385-CED1-460F-B253-5CCAED4F4692}" presName="circ3" presStyleLbl="vennNode1" presStyleIdx="2" presStyleCnt="3"/>
      <dgm:spPr/>
      <dgm:t>
        <a:bodyPr/>
        <a:lstStyle/>
        <a:p>
          <a:endParaRPr lang="ru-RU"/>
        </a:p>
      </dgm:t>
    </dgm:pt>
    <dgm:pt modelId="{6A77FECF-B2B5-4660-969E-BF2DA82F23AB}" type="pres">
      <dgm:prSet presAssocID="{9FEA9385-CED1-460F-B253-5CCAED4F469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72F67C-7AD5-47CB-98E3-0760DB74BCA6}" type="presOf" srcId="{9FB07985-DAB7-418F-ADA1-C86E3570EB3D}" destId="{89875458-404B-48FF-BAF0-C245945BDAA1}" srcOrd="0" destOrd="0" presId="urn:microsoft.com/office/officeart/2005/8/layout/venn1"/>
    <dgm:cxn modelId="{A1C75492-732D-4960-8536-35165AFC637A}" srcId="{B6FB5A8C-57DC-4DA4-87AB-898016C5C8B6}" destId="{9FB07985-DAB7-418F-ADA1-C86E3570EB3D}" srcOrd="0" destOrd="0" parTransId="{4435BB38-7CA3-4E73-AA9B-6DC280F653F9}" sibTransId="{4BB794D8-A7A0-4978-9C9F-9B61FCD953F4}"/>
    <dgm:cxn modelId="{037BBFB3-A08D-4E3C-BA99-3AB83C0B54D6}" type="presOf" srcId="{9FB07985-DAB7-418F-ADA1-C86E3570EB3D}" destId="{8561CFB9-D35B-4383-B2E8-9D2CFB58B950}" srcOrd="1" destOrd="0" presId="urn:microsoft.com/office/officeart/2005/8/layout/venn1"/>
    <dgm:cxn modelId="{83A2A960-9449-4ED6-99D7-064402E5B400}" type="presOf" srcId="{C3F6ACD2-AC70-44EF-B3FB-99CF93DAAFD5}" destId="{378716DD-34E1-4B1F-BDD0-6147EE69C21D}" srcOrd="1" destOrd="0" presId="urn:microsoft.com/office/officeart/2005/8/layout/venn1"/>
    <dgm:cxn modelId="{0405F909-511C-47A9-ACA3-28C8ED0C94CA}" srcId="{B6FB5A8C-57DC-4DA4-87AB-898016C5C8B6}" destId="{C3F6ACD2-AC70-44EF-B3FB-99CF93DAAFD5}" srcOrd="1" destOrd="0" parTransId="{C1F4E62F-ABDE-4C31-9C6B-35384301D5E6}" sibTransId="{A224EBCA-C476-4233-B571-AB65C6063045}"/>
    <dgm:cxn modelId="{4A75AF74-5308-46E8-9A04-169568544838}" type="presOf" srcId="{C3F6ACD2-AC70-44EF-B3FB-99CF93DAAFD5}" destId="{83F51F18-65B1-4C77-8675-4DE34B740D7A}" srcOrd="0" destOrd="0" presId="urn:microsoft.com/office/officeart/2005/8/layout/venn1"/>
    <dgm:cxn modelId="{E00ACF6C-25B3-4139-A257-D0F03FF096F6}" type="presOf" srcId="{B6FB5A8C-57DC-4DA4-87AB-898016C5C8B6}" destId="{70D518A2-083B-4D74-A952-4E0DD44F710B}" srcOrd="0" destOrd="0" presId="urn:microsoft.com/office/officeart/2005/8/layout/venn1"/>
    <dgm:cxn modelId="{99744E97-DA96-4716-BB5D-5DEA1EC2EB5B}" srcId="{B6FB5A8C-57DC-4DA4-87AB-898016C5C8B6}" destId="{9FEA9385-CED1-460F-B253-5CCAED4F4692}" srcOrd="2" destOrd="0" parTransId="{77D8E7D9-CAEA-401D-B051-8FAE0E6F2A3E}" sibTransId="{36C514DF-4233-466B-8903-D38BDDF14243}"/>
    <dgm:cxn modelId="{190EE335-C968-4956-9E86-03EAD5A4C9B4}" type="presOf" srcId="{9FEA9385-CED1-460F-B253-5CCAED4F4692}" destId="{F8A840C6-D42A-40C7-8F8E-6946CDE363D2}" srcOrd="0" destOrd="0" presId="urn:microsoft.com/office/officeart/2005/8/layout/venn1"/>
    <dgm:cxn modelId="{6814252F-9DA8-4946-B4A8-C7620C21CD3E}" type="presOf" srcId="{9FEA9385-CED1-460F-B253-5CCAED4F4692}" destId="{6A77FECF-B2B5-4660-969E-BF2DA82F23AB}" srcOrd="1" destOrd="0" presId="urn:microsoft.com/office/officeart/2005/8/layout/venn1"/>
    <dgm:cxn modelId="{F1393E93-194B-422F-BA80-A44F61678650}" type="presParOf" srcId="{70D518A2-083B-4D74-A952-4E0DD44F710B}" destId="{89875458-404B-48FF-BAF0-C245945BDAA1}" srcOrd="0" destOrd="0" presId="urn:microsoft.com/office/officeart/2005/8/layout/venn1"/>
    <dgm:cxn modelId="{42B2A037-DD07-4BCF-BA80-3D23CC934A75}" type="presParOf" srcId="{70D518A2-083B-4D74-A952-4E0DD44F710B}" destId="{8561CFB9-D35B-4383-B2E8-9D2CFB58B950}" srcOrd="1" destOrd="0" presId="urn:microsoft.com/office/officeart/2005/8/layout/venn1"/>
    <dgm:cxn modelId="{2436F650-E617-4076-98D3-25C9ABD26503}" type="presParOf" srcId="{70D518A2-083B-4D74-A952-4E0DD44F710B}" destId="{83F51F18-65B1-4C77-8675-4DE34B740D7A}" srcOrd="2" destOrd="0" presId="urn:microsoft.com/office/officeart/2005/8/layout/venn1"/>
    <dgm:cxn modelId="{9A4838AA-99AA-4682-BD96-7B6A5EB21A9A}" type="presParOf" srcId="{70D518A2-083B-4D74-A952-4E0DD44F710B}" destId="{378716DD-34E1-4B1F-BDD0-6147EE69C21D}" srcOrd="3" destOrd="0" presId="urn:microsoft.com/office/officeart/2005/8/layout/venn1"/>
    <dgm:cxn modelId="{E04976CC-32A7-4981-98CB-79AFBF79BA08}" type="presParOf" srcId="{70D518A2-083B-4D74-A952-4E0DD44F710B}" destId="{F8A840C6-D42A-40C7-8F8E-6946CDE363D2}" srcOrd="4" destOrd="0" presId="urn:microsoft.com/office/officeart/2005/8/layout/venn1"/>
    <dgm:cxn modelId="{4F213D61-1001-46AE-AB98-54B62F7A3460}" type="presParOf" srcId="{70D518A2-083B-4D74-A952-4E0DD44F710B}" destId="{6A77FECF-B2B5-4660-969E-BF2DA82F23A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E5D45-F81E-400C-8EE0-0627D9F59054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DDC2A-1862-4F81-8021-23E7F1CF2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C7C489-BA60-47A8-8102-9CFBBD0186F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7C489-BA60-47A8-8102-9CFBBD0186F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AC7C489-BA60-47A8-8102-9CFBBD0186F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7C489-BA60-47A8-8102-9CFBBD0186F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C7C489-BA60-47A8-8102-9CFBBD0186F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7C489-BA60-47A8-8102-9CFBBD0186F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7C489-BA60-47A8-8102-9CFBBD0186F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7C489-BA60-47A8-8102-9CFBBD0186F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C7C489-BA60-47A8-8102-9CFBBD0186F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7C489-BA60-47A8-8102-9CFBBD0186F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7C489-BA60-47A8-8102-9CFBBD0186F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C7C489-BA60-47A8-8102-9CFBBD0186F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kola18m@yandex.ru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4.xml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Impact" pitchFamily="34" charset="0"/>
              </a:rPr>
              <a:t>Муниципальное </a:t>
            </a:r>
            <a:r>
              <a:rPr lang="ru-RU" sz="2400" dirty="0" smtClean="0">
                <a:latin typeface="Impact" pitchFamily="34" charset="0"/>
              </a:rPr>
              <a:t> БЮДЖЕТНОЕ образовательное </a:t>
            </a:r>
            <a:r>
              <a:rPr lang="ru-RU" sz="2400" dirty="0">
                <a:latin typeface="Impact" pitchFamily="34" charset="0"/>
              </a:rPr>
              <a:t>учреждение </a:t>
            </a:r>
            <a:r>
              <a:rPr lang="ru-RU" sz="2400" dirty="0" smtClean="0">
                <a:latin typeface="Impact" pitchFamily="34" charset="0"/>
              </a:rPr>
              <a:t> НОВОСИБИРСКОГО РАЙОНА НОВОСИБИРСКОЙ ОБЛАСТИ -средняя </a:t>
            </a:r>
            <a:r>
              <a:rPr lang="ru-RU" sz="2400" dirty="0">
                <a:latin typeface="Impact" pitchFamily="34" charset="0"/>
              </a:rPr>
              <a:t>общеобразовательная школа </a:t>
            </a:r>
            <a:r>
              <a:rPr lang="ru-RU" sz="2400" dirty="0" smtClean="0">
                <a:latin typeface="Impact" pitchFamily="34" charset="0"/>
              </a:rPr>
              <a:t>№18 </a:t>
            </a:r>
            <a:r>
              <a:rPr lang="ru-RU" sz="2800" dirty="0" smtClean="0">
                <a:latin typeface="Impact" pitchFamily="34" charset="0"/>
              </a:rPr>
              <a:t> 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СТ. МОЧИЩЕ</a:t>
            </a:r>
            <a:endParaRPr lang="ru-RU" sz="2800" dirty="0">
              <a:latin typeface="Impact" pitchFamily="34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4400" dirty="0" smtClean="0">
                <a:cs typeface="Aharoni" pitchFamily="2" charset="-79"/>
              </a:rPr>
              <a:t>ПУБЛИЧНЫЙ ДОКЛАД ДИРЕКТОРА</a:t>
            </a:r>
          </a:p>
          <a:p>
            <a:pPr algn="ctr">
              <a:buNone/>
            </a:pPr>
            <a:r>
              <a:rPr lang="ru-RU" sz="4400" dirty="0" smtClean="0">
                <a:cs typeface="Aharoni" pitchFamily="2" charset="-79"/>
              </a:rPr>
              <a:t>МБОУ-СОШ №18 </a:t>
            </a:r>
            <a:r>
              <a:rPr lang="ru-RU" sz="4400" dirty="0" err="1" smtClean="0">
                <a:cs typeface="Aharoni" pitchFamily="2" charset="-79"/>
              </a:rPr>
              <a:t>ст.Мочище</a:t>
            </a:r>
            <a:r>
              <a:rPr lang="ru-RU" sz="4400" dirty="0" smtClean="0">
                <a:cs typeface="Aharoni" pitchFamily="2" charset="-79"/>
              </a:rPr>
              <a:t> за 2012-2013 учебный год</a:t>
            </a:r>
            <a:endParaRPr lang="ru-RU" sz="4400" dirty="0">
              <a:cs typeface="Aharoni" pitchFamily="2" charset="-79"/>
            </a:endParaRPr>
          </a:p>
        </p:txBody>
      </p:sp>
      <p:pic>
        <p:nvPicPr>
          <p:cNvPr id="4" name="Рисунок 3" descr="здание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4286256"/>
            <a:ext cx="5572164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Характеристика  социума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Высшее образование имеет 9,4% родителей, </a:t>
            </a:r>
          </a:p>
          <a:p>
            <a:pPr algn="just"/>
            <a:r>
              <a:rPr lang="ru-RU" dirty="0" smtClean="0"/>
              <a:t>неполное высшее-0,9%,</a:t>
            </a:r>
          </a:p>
          <a:p>
            <a:pPr algn="just"/>
            <a:r>
              <a:rPr lang="ru-RU" dirty="0" smtClean="0"/>
              <a:t> среднее специальное-33%, </a:t>
            </a:r>
          </a:p>
          <a:p>
            <a:pPr algn="just"/>
            <a:r>
              <a:rPr lang="ru-RU" dirty="0" smtClean="0"/>
              <a:t>среднее-25,7%, </a:t>
            </a:r>
          </a:p>
          <a:p>
            <a:pPr algn="just"/>
            <a:r>
              <a:rPr lang="ru-RU" dirty="0" smtClean="0"/>
              <a:t>основное-30%.</a:t>
            </a:r>
          </a:p>
          <a:p>
            <a:pPr algn="just"/>
            <a:r>
              <a:rPr lang="ru-RU" dirty="0" smtClean="0"/>
              <a:t> В школе обучалось  55  детей из многодетных семей,</a:t>
            </a:r>
          </a:p>
          <a:p>
            <a:pPr algn="just"/>
            <a:r>
              <a:rPr lang="ru-RU" dirty="0" smtClean="0"/>
              <a:t> 99детей – из малообеспеченных.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сведения об учителях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На конец учебного года в </a:t>
            </a:r>
            <a:r>
              <a:rPr lang="ru-RU" sz="3200" dirty="0" err="1" smtClean="0"/>
              <a:t>педколлективе</a:t>
            </a:r>
            <a:r>
              <a:rPr lang="ru-RU" sz="3200" dirty="0" smtClean="0"/>
              <a:t>  32 педагога</a:t>
            </a:r>
          </a:p>
          <a:p>
            <a:pPr algn="just"/>
            <a:r>
              <a:rPr lang="ru-RU" sz="3200" dirty="0" smtClean="0"/>
              <a:t> два внешних совместителя.</a:t>
            </a:r>
          </a:p>
          <a:p>
            <a:pPr algn="just"/>
            <a:r>
              <a:rPr lang="ru-RU" sz="3200" dirty="0" smtClean="0"/>
              <a:t> Высшую квалификационную категорию имеет 11 человек ( 34,4%),</a:t>
            </a:r>
          </a:p>
          <a:p>
            <a:pPr algn="just"/>
            <a:r>
              <a:rPr lang="ru-RU" sz="3200" dirty="0" smtClean="0"/>
              <a:t> первую—13человек (40,6%), </a:t>
            </a:r>
          </a:p>
          <a:p>
            <a:pPr algn="just"/>
            <a:r>
              <a:rPr lang="ru-RU" sz="3200" dirty="0" smtClean="0"/>
              <a:t>вторую—2 (6,2%), без категории—6 человек (18,8%).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Состав </a:t>
            </a:r>
            <a:r>
              <a:rPr lang="ru-RU" dirty="0" err="1" smtClean="0">
                <a:solidFill>
                  <a:srgbClr val="FF0000"/>
                </a:solidFill>
              </a:rPr>
              <a:t>педколлектива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u="sng" dirty="0" smtClean="0">
                <a:solidFill>
                  <a:srgbClr val="FF0000"/>
                </a:solidFill>
              </a:rPr>
              <a:t>по образованию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</a:rPr>
              <a:t>28человек (87,5%) с высшим образованием,</a:t>
            </a: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</a:rPr>
              <a:t>  4 человека(12,5%) - со средним специальным, </a:t>
            </a: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</a:rPr>
              <a:t>Получает высшее образование  1 учитель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solidFill>
                  <a:srgbClr val="FF0000"/>
                </a:solidFill>
              </a:rPr>
              <a:t>Награды учителей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«Отличники народного просвещения» :</a:t>
            </a:r>
            <a:r>
              <a:rPr lang="ru-RU" sz="3200" dirty="0" err="1" smtClean="0">
                <a:solidFill>
                  <a:srgbClr val="002060"/>
                </a:solidFill>
              </a:rPr>
              <a:t>Ачелова</a:t>
            </a:r>
            <a:r>
              <a:rPr lang="ru-RU" sz="3200" dirty="0" smtClean="0">
                <a:solidFill>
                  <a:srgbClr val="002060"/>
                </a:solidFill>
              </a:rPr>
              <a:t> Л.И., </a:t>
            </a:r>
            <a:r>
              <a:rPr lang="ru-RU" sz="3200" dirty="0" err="1" smtClean="0">
                <a:solidFill>
                  <a:srgbClr val="002060"/>
                </a:solidFill>
              </a:rPr>
              <a:t>Мыльникова</a:t>
            </a:r>
            <a:r>
              <a:rPr lang="ru-RU" sz="3200" dirty="0" smtClean="0">
                <a:solidFill>
                  <a:srgbClr val="002060"/>
                </a:solidFill>
              </a:rPr>
              <a:t> Т.С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 награждены Грамотой Министерства образования и науки: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Суслина</a:t>
            </a:r>
            <a:r>
              <a:rPr lang="ru-RU" sz="3200" dirty="0" smtClean="0">
                <a:solidFill>
                  <a:srgbClr val="002060"/>
                </a:solidFill>
              </a:rPr>
              <a:t> Л.Н.,  </a:t>
            </a:r>
            <a:r>
              <a:rPr lang="ru-RU" sz="3200" dirty="0" err="1" smtClean="0">
                <a:solidFill>
                  <a:srgbClr val="002060"/>
                </a:solidFill>
              </a:rPr>
              <a:t>Щеголькова</a:t>
            </a:r>
            <a:r>
              <a:rPr lang="ru-RU" sz="3200" dirty="0" smtClean="0">
                <a:solidFill>
                  <a:srgbClr val="002060"/>
                </a:solidFill>
              </a:rPr>
              <a:t> Т.Н., </a:t>
            </a:r>
            <a:r>
              <a:rPr lang="ru-RU" sz="3200" dirty="0" err="1" smtClean="0">
                <a:solidFill>
                  <a:srgbClr val="002060"/>
                </a:solidFill>
              </a:rPr>
              <a:t>Сугако</a:t>
            </a:r>
            <a:r>
              <a:rPr lang="ru-RU" sz="3200" dirty="0" smtClean="0">
                <a:solidFill>
                  <a:srgbClr val="002060"/>
                </a:solidFill>
              </a:rPr>
              <a:t> Л.И.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награждена премией губернатора НСО  </a:t>
            </a:r>
            <a:r>
              <a:rPr lang="ru-RU" sz="3200" dirty="0" err="1" smtClean="0">
                <a:solidFill>
                  <a:srgbClr val="002060"/>
                </a:solidFill>
              </a:rPr>
              <a:t>Сугако</a:t>
            </a:r>
            <a:r>
              <a:rPr lang="ru-RU" sz="3200" dirty="0" smtClean="0">
                <a:solidFill>
                  <a:srgbClr val="002060"/>
                </a:solidFill>
              </a:rPr>
              <a:t> Л.И.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УЧАСТИЕ В ПРОВЕРКЕ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 smtClean="0"/>
              <a:t>Суслина</a:t>
            </a:r>
            <a:r>
              <a:rPr lang="ru-RU" sz="3600" dirty="0" smtClean="0"/>
              <a:t> Л.Н., </a:t>
            </a:r>
            <a:r>
              <a:rPr lang="ru-RU" sz="3600" dirty="0" err="1" smtClean="0"/>
              <a:t>Столбенникова</a:t>
            </a:r>
            <a:r>
              <a:rPr lang="ru-RU" sz="3600" dirty="0" smtClean="0"/>
              <a:t> Н.В., Короткова Е.В. Участвовали в проверке работ итоговой аттестации в форме ГИА по математике, информатике, английскому языку.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Методическая тема школы: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  Новые подходы к личностно-ориентированному обучению и воспитанию, направленные на возрождение нравственности, духовности, культуры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P3160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643314"/>
            <a:ext cx="3643338" cy="3214686"/>
          </a:xfrm>
          <a:prstGeom prst="rect">
            <a:avLst/>
          </a:prstGeom>
        </p:spPr>
      </p:pic>
      <p:pic>
        <p:nvPicPr>
          <p:cNvPr id="5" name="Рисунок 4" descr="SDC18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4752"/>
            <a:ext cx="5214974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>
                <a:solidFill>
                  <a:srgbClr val="FF0000"/>
                </a:solidFill>
              </a:rPr>
              <a:t> Задачи на 2012-2013 учебный год</a:t>
            </a: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7572428" cy="4286280"/>
          </a:xfrm>
        </p:spPr>
        <p:txBody>
          <a:bodyPr/>
          <a:lstStyle/>
          <a:p>
            <a:pPr algn="just"/>
            <a:r>
              <a:rPr lang="ru-RU" sz="2400" dirty="0" smtClean="0"/>
              <a:t>1. Повышать  качество проведения учебных и внеклассных  занятий на основе внедрения информационных, личностно-ориентированных, здоровье сберегающих и других  технологий.</a:t>
            </a:r>
          </a:p>
          <a:p>
            <a:pPr algn="just"/>
            <a:r>
              <a:rPr lang="ru-RU" sz="2400" dirty="0" smtClean="0"/>
              <a:t>2. Воспитывать Человека в человеке в соответствии с Программой духовно-нравственного воспитания.</a:t>
            </a:r>
          </a:p>
          <a:p>
            <a:endParaRPr lang="ru-RU" dirty="0"/>
          </a:p>
        </p:txBody>
      </p:sp>
      <p:pic>
        <p:nvPicPr>
          <p:cNvPr id="4" name="Рисунок 3" descr="SDC16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06" y="4286256"/>
            <a:ext cx="4500594" cy="3214710"/>
          </a:xfrm>
          <a:prstGeom prst="rect">
            <a:avLst/>
          </a:prstGeom>
        </p:spPr>
      </p:pic>
      <p:pic>
        <p:nvPicPr>
          <p:cNvPr id="5" name="Рисунок 4" descr="SDC10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256"/>
            <a:ext cx="4572032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РЕЗУЛЬТАТЫ РАБОТЫ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Общая успеваемость обучающихся - 98% </a:t>
            </a:r>
          </a:p>
          <a:p>
            <a:r>
              <a:rPr lang="ru-RU" dirty="0" smtClean="0"/>
              <a:t>Один второгодник</a:t>
            </a:r>
          </a:p>
          <a:p>
            <a:r>
              <a:rPr lang="ru-RU" dirty="0" smtClean="0"/>
              <a:t>Шесть условно переведенных</a:t>
            </a:r>
          </a:p>
          <a:p>
            <a:r>
              <a:rPr lang="ru-RU" dirty="0" smtClean="0"/>
              <a:t>Качественная успеваемость —37,4%</a:t>
            </a:r>
          </a:p>
          <a:p>
            <a:r>
              <a:rPr lang="ru-RU" i="1" dirty="0" smtClean="0"/>
              <a:t>Медалистов нет</a:t>
            </a:r>
            <a:endParaRPr lang="ru-RU" dirty="0" smtClean="0"/>
          </a:p>
          <a:p>
            <a:r>
              <a:rPr lang="ru-RU" dirty="0" smtClean="0"/>
              <a:t>Аттестат особого образца за курс основной школы – Третьякова Виктория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74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7870323" cy="6572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</a:t>
            </a:r>
            <a:r>
              <a:rPr lang="ru-RU" dirty="0" err="1" smtClean="0"/>
              <a:t>итогоых</a:t>
            </a:r>
            <a:r>
              <a:rPr lang="ru-RU" dirty="0" smtClean="0"/>
              <a:t> контрольных работ в 4-ых классах . Русский язык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2138386"/>
                <a:gridCol w="933448"/>
                <a:gridCol w="785818"/>
                <a:gridCol w="714380"/>
                <a:gridCol w="642942"/>
                <a:gridCol w="571504"/>
                <a:gridCol w="695308"/>
              </a:tblGrid>
              <a:tr h="185420"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 выполнения заданий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Хрусталева Светлана Владимировна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95,5%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68,2%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4б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Егорова Елена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Алексеевна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88,8%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66,6%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357299"/>
            <a:ext cx="7500990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839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МБОУ – средняя общеобразовательная школа №18 ст. Мочище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Учредитель – администрация Новосибирского района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Адрес школы: ст. </a:t>
            </a:r>
            <a:r>
              <a:rPr lang="ru-RU" sz="2000" b="1" dirty="0" err="1" smtClean="0">
                <a:solidFill>
                  <a:srgbClr val="2839D8"/>
                </a:solidFill>
                <a:latin typeface="Arno Pro Smbd SmText" pitchFamily="18" charset="0"/>
              </a:rPr>
              <a:t>Мочище</a:t>
            </a: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, ул. </a:t>
            </a:r>
            <a:r>
              <a:rPr lang="ru-RU" sz="2000" b="1" dirty="0" err="1" smtClean="0">
                <a:solidFill>
                  <a:srgbClr val="2839D8"/>
                </a:solidFill>
                <a:latin typeface="Arno Pro Smbd SmText" pitchFamily="18" charset="0"/>
              </a:rPr>
              <a:t>Школьная,д</a:t>
            </a: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. 60,а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Телефон: 29-47-182, 29-47-107, 29-47-109</a:t>
            </a:r>
          </a:p>
          <a:p>
            <a:pPr>
              <a:buBlip>
                <a:blip r:embed="rId2"/>
              </a:buBlip>
            </a:pPr>
            <a:r>
              <a:rPr lang="en-US" sz="2000" b="1" dirty="0" smtClean="0">
                <a:solidFill>
                  <a:srgbClr val="2839D8"/>
                </a:solidFill>
                <a:latin typeface="Arno Pro Smbd SmText" pitchFamily="18" charset="0"/>
              </a:rPr>
              <a:t>e</a:t>
            </a: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-</a:t>
            </a:r>
            <a:r>
              <a:rPr lang="en-US" sz="2000" b="1" dirty="0" smtClean="0">
                <a:solidFill>
                  <a:srgbClr val="2839D8"/>
                </a:solidFill>
                <a:latin typeface="Arno Pro Smbd SmText" pitchFamily="18" charset="0"/>
              </a:rPr>
              <a:t>mail</a:t>
            </a: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: </a:t>
            </a:r>
            <a:r>
              <a:rPr lang="en-US" sz="2000" b="1" dirty="0" smtClean="0">
                <a:solidFill>
                  <a:srgbClr val="2839D8"/>
                </a:solidFill>
                <a:latin typeface="Arno Pro Smbd SmText" pitchFamily="18" charset="0"/>
                <a:hlinkClick r:id="rId3"/>
              </a:rPr>
              <a:t>shkola18m@yandex.ru</a:t>
            </a:r>
            <a:endParaRPr lang="en-US" sz="2000" b="1" dirty="0" smtClean="0">
              <a:solidFill>
                <a:srgbClr val="2839D8"/>
              </a:solidFill>
              <a:latin typeface="Arno Pro Smbd SmText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Директор: </a:t>
            </a:r>
            <a:r>
              <a:rPr lang="ru-RU" sz="2000" b="1" dirty="0" err="1" smtClean="0">
                <a:solidFill>
                  <a:srgbClr val="2839D8"/>
                </a:solidFill>
                <a:latin typeface="Arno Pro Smbd SmText" pitchFamily="18" charset="0"/>
              </a:rPr>
              <a:t>Мыльникова</a:t>
            </a: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 Тамара Степановна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Председатель Совета школы: </a:t>
            </a:r>
            <a:r>
              <a:rPr lang="ru-RU" sz="2000" b="1" dirty="0" err="1" smtClean="0">
                <a:solidFill>
                  <a:srgbClr val="2839D8"/>
                </a:solidFill>
                <a:latin typeface="Arno Pro Smbd SmText" pitchFamily="18" charset="0"/>
              </a:rPr>
              <a:t>Баталыгина</a:t>
            </a: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 </a:t>
            </a:r>
            <a:r>
              <a:rPr lang="en-US" sz="2000" b="1" dirty="0">
                <a:solidFill>
                  <a:srgbClr val="2839D8"/>
                </a:solidFill>
                <a:latin typeface="Arno Pro Smbd SmText" pitchFamily="18" charset="0"/>
              </a:rPr>
              <a:t> </a:t>
            </a: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Г. Б.</a:t>
            </a:r>
          </a:p>
          <a:p>
            <a:pPr algn="just"/>
            <a:r>
              <a:rPr lang="ru-RU" sz="2000" b="1" dirty="0" smtClean="0">
                <a:solidFill>
                  <a:srgbClr val="2839D8"/>
                </a:solidFill>
                <a:latin typeface="Monotype Corsiva" pitchFamily="66" charset="0"/>
              </a:rPr>
              <a:t>Наша школа ориентирована на обучение и воспитание учащихся, а также развитие их физиологических, психологических, интеллектуальных особенностей, образовательных потребностей, с учетом их возможностей, личностных склонностей, способностей. Это достигается путем создания адаптивной педагогической системы, благоприятных условий для общеобразовательного, умственного, нравственного, духовного и физического развития каждого учащегося. </a:t>
            </a:r>
            <a:endParaRPr lang="ru-RU" sz="2000" dirty="0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619250" y="547688"/>
            <a:ext cx="6153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Общая характеристика школы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28596" y="1214422"/>
            <a:ext cx="5183187" cy="0"/>
          </a:xfrm>
          <a:prstGeom prst="line">
            <a:avLst/>
          </a:prstGeom>
          <a:noFill/>
          <a:ln w="57150" cmpd="thinThick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786050" y="1142984"/>
            <a:ext cx="5183188" cy="0"/>
          </a:xfrm>
          <a:prstGeom prst="line">
            <a:avLst/>
          </a:prstGeom>
          <a:noFill/>
          <a:ln w="57150" cmpd="thinThick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714348" y="1071546"/>
            <a:ext cx="0" cy="4392613"/>
          </a:xfrm>
          <a:prstGeom prst="line">
            <a:avLst/>
          </a:prstGeom>
          <a:noFill/>
          <a:ln w="57150" cmpd="thinThick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</a:t>
            </a:r>
            <a:r>
              <a:rPr lang="ru-RU" dirty="0" err="1" smtClean="0"/>
              <a:t>итогоых</a:t>
            </a:r>
            <a:r>
              <a:rPr lang="ru-RU" dirty="0" smtClean="0"/>
              <a:t> контрольных работ в 4-ых классах . Математика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2138386"/>
                <a:gridCol w="933448"/>
                <a:gridCol w="785818"/>
                <a:gridCol w="714380"/>
                <a:gridCol w="642942"/>
                <a:gridCol w="571504"/>
                <a:gridCol w="695308"/>
              </a:tblGrid>
              <a:tr h="185420"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 выполнения заданий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Хрусталева Светлана Владимировна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95%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4б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Егорова Елена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Алексеевна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88,2%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70%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Мониторинг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 в 5-м классе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18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32"/>
                <a:gridCol w="1352568"/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 теста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</a:t>
                      </a: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до 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8,33%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7,69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45% до 60%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65,38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Менее 45%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26,92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Писали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966" y="414487"/>
            <a:ext cx="81194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Итоги успеваемости и качества знаний </a:t>
            </a:r>
            <a:b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учащихся 5 -9 классов» (данные представлены в %).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1" y="1428731"/>
          <a:ext cx="7929621" cy="459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536"/>
                <a:gridCol w="837536"/>
                <a:gridCol w="837536"/>
                <a:gridCol w="837536"/>
                <a:gridCol w="837536"/>
                <a:gridCol w="837536"/>
                <a:gridCol w="837536"/>
                <a:gridCol w="837536"/>
                <a:gridCol w="1229333"/>
              </a:tblGrid>
              <a:tr h="41763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Учебные четверти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 четверть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 четверть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четверть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Усп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Кач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Усп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Кач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Усп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Кач.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Усп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Кач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37,9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34.4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33,3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40,7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6а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83,3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16,7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91.3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17,4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17,4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6б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92,3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30,8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84,6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26,9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7а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92,9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14,3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28,6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21.4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7б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33,3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83,3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27,8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35,3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35,3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92,5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85,2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88,5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15,4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78,6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14,3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17,9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96,3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22,2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25,9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83,9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91,6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19,2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25,5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96,2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27,8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РЕЗУЛЬТАТЫ ГИА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1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143"/>
                <a:gridCol w="1034143"/>
                <a:gridCol w="1034143"/>
                <a:gridCol w="1034143"/>
                <a:gridCol w="1034143"/>
                <a:gridCol w="1034143"/>
                <a:gridCol w="103414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чество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сдавав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ших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Получи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ли «5»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Получи ли «4»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Качество знаний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Полу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чили «2»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Общая успева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емость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СПИСОК ВЫПУСКНИКОВ 9-ых классов МБОУ – СОШ №18</a:t>
            </a:r>
            <a:br>
              <a:rPr lang="ru-RU" sz="2400" dirty="0" smtClean="0"/>
            </a:br>
            <a:r>
              <a:rPr lang="ru-RU" sz="2400" dirty="0" smtClean="0"/>
              <a:t> ст. </a:t>
            </a:r>
            <a:r>
              <a:rPr lang="ru-RU" sz="2400" dirty="0" err="1" smtClean="0"/>
              <a:t>Мочище</a:t>
            </a:r>
            <a:r>
              <a:rPr lang="ru-RU" sz="2400" dirty="0" smtClean="0"/>
              <a:t> на ГИА по математике и русскому языку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85926"/>
          <a:ext cx="8072494" cy="7651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96"/>
                <a:gridCol w="3071866"/>
                <a:gridCol w="1285852"/>
                <a:gridCol w="973880"/>
                <a:gridCol w="1240698"/>
                <a:gridCol w="1071602"/>
              </a:tblGrid>
              <a:tr h="1180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Годовая отметка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 математике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Отметка на ГИА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Годовая отметка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 русскому языку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Отметка на ГИА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Бабаев Максим Сергеевич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Балаян Макар Камоевич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Баранов Дмитрий Сергеевич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Белых Кристина Дмитриевна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Билина Екатерина Сергеевна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Бурков Сергей Сергеевич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Зайцев Дмитрий Андреевич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Лобанова Татьяна Николаевна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Макарова Кристина Олеговна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Миронова Карина Сергеевна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Поломошнов Александр Николаевич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Помрешова Кристина Эдуардовна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Попова Елизавета Александровна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2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Пятков Ярослав Константинович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Третьякова Виктория Константиновна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ИТОГОВАЯ АТТЕСТАЦИЯ В ТРАДИЦИОННОЙ ФОРМЕ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" y="1609722"/>
          <a:ext cx="8143898" cy="4621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414"/>
                <a:gridCol w="1163414"/>
                <a:gridCol w="1163414"/>
                <a:gridCol w="1163414"/>
                <a:gridCol w="1163414"/>
                <a:gridCol w="1163414"/>
                <a:gridCol w="1163414"/>
              </a:tblGrid>
              <a:tr h="1403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Коли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чество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сдавав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ших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ли «5»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Получи ли «4»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Качество знаний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Полу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чили «2»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Общая успева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емость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1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Матема</a:t>
                      </a: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тика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1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30,8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1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Геогра</a:t>
                      </a: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фия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56,5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1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Общест</a:t>
                      </a: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вознание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Итоги успеваемости и качества знаний учащихся 10-11классов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336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947728"/>
                <a:gridCol w="862022"/>
                <a:gridCol w="904875"/>
                <a:gridCol w="904875"/>
                <a:gridCol w="904875"/>
                <a:gridCol w="904875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Учебные семестры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семестр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семестр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27,3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36.4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36,4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18,9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36.4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36,4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22,7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36,4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36,4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ЕГЭ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43050"/>
          <a:ext cx="7910546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486"/>
                <a:gridCol w="1516265"/>
                <a:gridCol w="1516265"/>
                <a:gridCol w="1516265"/>
                <a:gridCol w="151626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сдававших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Получили «2»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Общая успеваемость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Русский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язык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62,7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81,8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Математика после пересдачи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40,9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История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СРЕДНИЙ БАЛЛ УЧАСТНИКОВ ЕГЭ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001028" cy="512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2"/>
                <a:gridCol w="571502"/>
                <a:gridCol w="571502"/>
                <a:gridCol w="571502"/>
                <a:gridCol w="571502"/>
                <a:gridCol w="571502"/>
                <a:gridCol w="571502"/>
                <a:gridCol w="571502"/>
                <a:gridCol w="571502"/>
                <a:gridCol w="571502"/>
                <a:gridCol w="571502"/>
                <a:gridCol w="1000154"/>
                <a:gridCol w="714352"/>
              </a:tblGrid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НСО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НР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НСО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НР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НСО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НР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8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58,4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60,5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62,5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59,8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61,1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61,6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62.2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62,7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8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45,8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48,2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43,8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44,6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47,6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2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44,4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51,3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48,8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51,1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4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54,9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56,6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51,9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55,2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501062" cy="2571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3300"/>
                </a:solidFill>
              </a:rPr>
              <a:t>ПРОГРАММА ДУХОВНО-НРАВСТВЕННОГО ВОСПИТАНИЯ</a:t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 smtClean="0">
                <a:solidFill>
                  <a:srgbClr val="003300"/>
                </a:solidFill>
              </a:rPr>
              <a:t>МБОУ-СОШ №18 СТ.МОЧИЩЕ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18435" name="Содержимое 3" descr="хра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5750" y="2962275"/>
            <a:ext cx="5048250" cy="3895725"/>
          </a:xfrm>
        </p:spPr>
      </p:pic>
      <p:pic>
        <p:nvPicPr>
          <p:cNvPr id="18436" name="Рисунок 4" descr="Мочище3.jpeg"/>
          <p:cNvPicPr>
            <a:picLocks noChangeAspect="1"/>
          </p:cNvPicPr>
          <p:nvPr/>
        </p:nvPicPr>
        <p:blipFill>
          <a:blip r:embed="rId3" cstate="print"/>
          <a:srcRect r="12109"/>
          <a:stretch>
            <a:fillRect/>
          </a:stretch>
        </p:blipFill>
        <p:spPr bwMode="auto">
          <a:xfrm>
            <a:off x="0" y="3200400"/>
            <a:ext cx="42862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428736"/>
            <a:ext cx="8715436" cy="51090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118124"/>
                </a:solidFill>
                <a:latin typeface="Arno Pro Smbd SmText" pitchFamily="18" charset="0"/>
              </a:rPr>
              <a:t> </a:t>
            </a:r>
            <a:r>
              <a:rPr lang="ru-RU" sz="2000" dirty="0" smtClean="0">
                <a:solidFill>
                  <a:srgbClr val="118124"/>
                </a:solidFill>
                <a:latin typeface="Arno Pro Smbd SmText" pitchFamily="18" charset="0"/>
              </a:rPr>
              <a:t>создать благоприятные условия развития для всех: одарённых, обычных, нуждающихся в коррекции, с учётом их различий, интересов, склонностей, способностей и потребностей;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118124"/>
                </a:solidFill>
                <a:latin typeface="Arno Pro Smbd SmText" pitchFamily="18" charset="0"/>
              </a:rPr>
              <a:t> обеспечить самоопределение и самореализацию сельских  школьников, проживающих вблизи большого города;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118124"/>
                </a:solidFill>
                <a:latin typeface="Arno Pro Smbd SmText" pitchFamily="18" charset="0"/>
              </a:rPr>
              <a:t>  осуществить социальную поддержку (защиту) обучающихся «трудной судьбы»;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118124"/>
                </a:solidFill>
                <a:latin typeface="Arno Pro Smbd SmText" pitchFamily="18" charset="0"/>
              </a:rPr>
              <a:t> обеспечить их успешную социализацию в современной действительности.</a:t>
            </a:r>
          </a:p>
          <a:p>
            <a:pPr algn="just"/>
            <a:r>
              <a:rPr lang="ru-RU" sz="3200" dirty="0" smtClean="0">
                <a:solidFill>
                  <a:srgbClr val="118124"/>
                </a:solidFill>
                <a:latin typeface="Monotype Corsiva" pitchFamily="66" charset="0"/>
              </a:rPr>
              <a:t>Таким образом, </a:t>
            </a:r>
            <a:r>
              <a:rPr lang="ru-RU" sz="3200" b="1" dirty="0" smtClean="0">
                <a:solidFill>
                  <a:srgbClr val="118124"/>
                </a:solidFill>
                <a:latin typeface="Monotype Corsiva" pitchFamily="66" charset="0"/>
              </a:rPr>
              <a:t>школа обеспечивает высокий качественный уровень образования и воспитания через оптимальные для каждого ребенка формы и методы организации образовательного процесса</a:t>
            </a:r>
            <a:r>
              <a:rPr lang="ru-RU" sz="3200" dirty="0" smtClean="0">
                <a:solidFill>
                  <a:srgbClr val="118124"/>
                </a:solidFill>
                <a:latin typeface="Monotype Corsiva" pitchFamily="66" charset="0"/>
              </a:rPr>
              <a:t>.</a:t>
            </a:r>
          </a:p>
          <a:p>
            <a:endParaRPr lang="ru-RU" dirty="0">
              <a:solidFill>
                <a:srgbClr val="11812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0340" y="285728"/>
            <a:ext cx="5409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МИССИЯ ШКОЛЫ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501062" cy="792162"/>
          </a:xfrm>
        </p:spPr>
        <p:txBody>
          <a:bodyPr/>
          <a:lstStyle/>
          <a:p>
            <a:r>
              <a:rPr lang="ru-RU" sz="3600" smtClean="0">
                <a:solidFill>
                  <a:srgbClr val="003300"/>
                </a:solidFill>
              </a:rPr>
              <a:t>ЦЕЛЬ ПРОГРАММЫ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572500" cy="24288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smtClean="0">
                <a:solidFill>
                  <a:srgbClr val="3333FF"/>
                </a:solidFill>
                <a:latin typeface="Franklin Gothic Medium" pitchFamily="34" charset="0"/>
              </a:rPr>
              <a:t>совершенствовать систему духовно-нравственного, гражданского и патриотического воспитания, формировать у учащихся высокое патриотическое сознание, верность Отечеству, готовность к выполнению конституционных обязанностей</a:t>
            </a:r>
          </a:p>
        </p:txBody>
      </p:sp>
      <p:sp>
        <p:nvSpPr>
          <p:cNvPr id="1638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 wrap="square" lIns="91440" tIns="45720" rIns="91440" bIns="45720"/>
          <a:lstStyle/>
          <a:p>
            <a:pPr>
              <a:defRPr/>
            </a:pPr>
            <a:fld id="{53E0F290-E485-467B-93BD-885235455F8B}" type="slidenum">
              <a:rPr lang="ru-RU"/>
              <a:pPr>
                <a:defRPr/>
              </a:pPr>
              <a:t>30</a:t>
            </a:fld>
            <a:endParaRPr lang="ru-RU"/>
          </a:p>
        </p:txBody>
      </p:sp>
      <p:pic>
        <p:nvPicPr>
          <p:cNvPr id="19461" name="Picture 7" descr="IMG_16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4290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7" descr="_MG_1408.jpg"/>
          <p:cNvPicPr>
            <a:picLocks noChangeAspect="1"/>
          </p:cNvPicPr>
          <p:nvPr/>
        </p:nvPicPr>
        <p:blipFill>
          <a:blip r:embed="rId3" cstate="print"/>
          <a:srcRect l="3049" r="3963"/>
          <a:stretch>
            <a:fillRect/>
          </a:stretch>
        </p:blipFill>
        <p:spPr bwMode="auto">
          <a:xfrm>
            <a:off x="357188" y="3429000"/>
            <a:ext cx="43576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211638" y="549275"/>
            <a:ext cx="2808287" cy="914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4800">
                <a:solidFill>
                  <a:srgbClr val="0000FF"/>
                </a:solidFill>
              </a:rPr>
              <a:t>ЗАДАЧИ</a:t>
            </a:r>
          </a:p>
        </p:txBody>
      </p:sp>
      <p:sp>
        <p:nvSpPr>
          <p:cNvPr id="20483" name="Oval 5"/>
          <p:cNvSpPr>
            <a:spLocks noChangeArrowheads="1"/>
          </p:cNvSpPr>
          <p:nvPr/>
        </p:nvSpPr>
        <p:spPr bwMode="auto">
          <a:xfrm>
            <a:off x="1547813" y="4076700"/>
            <a:ext cx="4248150" cy="24479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b="1">
                <a:solidFill>
                  <a:srgbClr val="000000"/>
                </a:solidFill>
              </a:rPr>
              <a:t>Развитие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</a:rPr>
              <a:t>чувства сопричастности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</a:rPr>
              <a:t>с русской культурой</a:t>
            </a:r>
          </a:p>
          <a:p>
            <a:pPr algn="ctr" eaLnBrk="0" hangingPunct="0"/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20484" name="Oval 7"/>
          <p:cNvSpPr>
            <a:spLocks noChangeArrowheads="1"/>
          </p:cNvSpPr>
          <p:nvPr/>
        </p:nvSpPr>
        <p:spPr bwMode="auto">
          <a:xfrm>
            <a:off x="4643438" y="1989138"/>
            <a:ext cx="4248150" cy="266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b="1">
                <a:solidFill>
                  <a:srgbClr val="000000"/>
                </a:solidFill>
              </a:rPr>
              <a:t>Формирование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</a:rPr>
              <a:t>у ребенка понимания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</a:rPr>
              <a:t>духовно-нравственных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</a:rPr>
              <a:t>ценностей</a:t>
            </a:r>
          </a:p>
          <a:p>
            <a:pPr algn="ctr" eaLnBrk="0" hangingPunct="0"/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20485" name="Oval 8"/>
          <p:cNvSpPr>
            <a:spLocks noChangeArrowheads="1"/>
          </p:cNvSpPr>
          <p:nvPr/>
        </p:nvSpPr>
        <p:spPr bwMode="auto">
          <a:xfrm>
            <a:off x="250825" y="1557338"/>
            <a:ext cx="4248150" cy="23764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b="1">
                <a:solidFill>
                  <a:srgbClr val="000000"/>
                </a:solidFill>
              </a:rPr>
              <a:t>Воспитание 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</a:rPr>
              <a:t>уважительного отношения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</a:rPr>
              <a:t> к культурным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</a:rPr>
              <a:t>традициям страны</a:t>
            </a:r>
          </a:p>
          <a:p>
            <a:pPr algn="ctr" eaLnBrk="0" hangingPunct="0"/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 flipH="1">
            <a:off x="3851275" y="1412875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 flipH="1">
            <a:off x="4067175" y="1412875"/>
            <a:ext cx="122555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>
            <a:off x="5435600" y="1412875"/>
            <a:ext cx="11525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501062" cy="15716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3300"/>
                </a:solidFill>
              </a:rPr>
              <a:t>НАПРАВЛЕНИЯ РАБОТЫ </a:t>
            </a:r>
            <a:br>
              <a:rPr lang="ru-RU" sz="3200" smtClean="0">
                <a:solidFill>
                  <a:srgbClr val="003300"/>
                </a:solidFill>
              </a:rPr>
            </a:br>
            <a:r>
              <a:rPr lang="ru-RU" sz="3200" smtClean="0">
                <a:solidFill>
                  <a:srgbClr val="003300"/>
                </a:solidFill>
              </a:rPr>
              <a:t>ПО ДУХОВНО-НРАВСТВЕННОМУ ВОСПИТАНИЮ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8401080" cy="468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543925" cy="1066800"/>
          </a:xfrm>
          <a:solidFill>
            <a:srgbClr val="CC66FF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C000"/>
                </a:solidFill>
                <a:latin typeface="Arial Black" pitchFamily="34" charset="0"/>
              </a:rPr>
              <a:t>РАЙОННАЯ ОПОРНАЯ ШКОЛА ПО ПАТРИОТИЧЕСКОМУ ВОСПИТАНИЮ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4294967295"/>
          </p:nvPr>
        </p:nvGraphicFramePr>
        <p:xfrm>
          <a:off x="0" y="990600"/>
          <a:ext cx="885825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060" name="Picture 5" descr="Изображение 0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357313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143900" cy="584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08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Беляева Анастасия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 место по России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в международном конкурсе по английскому языку  «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British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Buldog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Короткова Екатерина Владимировна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Короткова Софья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 место по России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в международном конкурсе по английскому языку  «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British Buldog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Короткова Екатерина Владимировна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Столбенникова Карина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 место по России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во Всероссийском конкурсе «КИТ – компьютеры, информатика, технологии»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Столбенникова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Наталья Васильевна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143900" cy="584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08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Пономарёв Артём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Вошёл в Золотую сотню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игрового конкурса по мировой художественной культуре  «Золотое руно»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Курбанова Ольга Сергеевна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Коротков Тимофей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Вошёл в Золотую сотню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игрового конкурса по мировой художественной культуре «Золотое руно»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Курбанова Ольга Сергеевна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Южанина Елизавета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Призёр муниципального этапа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ВОШ по обществознанию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Шарафутдинова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Елена Александровна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143900" cy="584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08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Белых Кристина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Призёр муниципального этапа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ВОШ по английскому языку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Короткова Екатерина Владимировна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Черникова Татьяна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Призёр муниципального этапа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ВОШ по технологии,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в районном конкурсе творческих проектов по технологии в номинации «Рукоделие»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Щеголькова Татьяна Николаевна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Жупикова Ольга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Диплом первой степени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в районном  краеведческом конкурсе «Отечество мое – район Новосибирский»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Баталыгина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Галина Борисовна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000109"/>
          <a:ext cx="8143900" cy="641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20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Архипова Евгения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Дипломант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городского  историко-краеведческого конкурса, посвящённого 100-летию со дня рождения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А.И.Покрышкина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Шарафутдинова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Елена Александровна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Щегольков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Марат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Дипломант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городского  историко-краеведческого конкурса, посвящённого 100-летию со дня рождения А.И.Покрышкина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Шарафутдинова Елена Александровна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8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Поломошнов Александр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место  по России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в соревнованиях по дзюдо,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 место в первенстве Новосибирской области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по дзюдо среди юношей и девушек до 18 лет,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 место в первенстве Новосибирской области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по дзюдо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Хоряков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Александр Владимирович.,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Хоряков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Дмитрий Владимирович, тренеры спортивной школы «Рекорд»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000109"/>
          <a:ext cx="8143900" cy="641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20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Воющев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Дмитрий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 место по дзюдо в областном турнире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  <a:ea typeface="Times New Roman"/>
                        </a:rPr>
                        <a:t>Хоряков Александр Владимирович.,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400">
                          <a:latin typeface="Times New Roman"/>
                          <a:ea typeface="Times New Roman"/>
                        </a:rPr>
                        <a:t>Хоряков Дмитрий Владимирович, тренеры спортивной школы «Рекорд»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Головня Артём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 место по дзюдо в областном турнире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  <a:ea typeface="Times New Roman"/>
                        </a:rPr>
                        <a:t>Хоряков Александр Владимирович.,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400">
                          <a:latin typeface="Times New Roman"/>
                          <a:ea typeface="Times New Roman"/>
                        </a:rPr>
                        <a:t>Хоряков Дмитрий Владимирович, тренеры спортивной школы «Рекорд»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58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Терешков Дмитрий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 место по дзюдо в областном турнире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 место по дзюдо в областном турнире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Хоряков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Александр Владимирович.,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Хоряков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Дмитрий Владимирович, тренеры спортивной школы «Рекорд»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000109"/>
          <a:ext cx="8143900" cy="641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20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Огнев Евгений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 место в областных соревнованиях по дзюдо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  <a:ea typeface="Times New Roman"/>
                        </a:rPr>
                        <a:t>Хоряков Александр Владимирович.,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400">
                          <a:latin typeface="Times New Roman"/>
                          <a:ea typeface="Times New Roman"/>
                        </a:rPr>
                        <a:t>Хоряков Дмитрий Владимирович, тренеры спортивной школы «Рекорд»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Пятков Ярослав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 место в областных соревнованиях по дзюдо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  <a:ea typeface="Times New Roman"/>
                        </a:rPr>
                        <a:t>Хоряков Александр Владимирович.,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400">
                          <a:latin typeface="Times New Roman"/>
                          <a:ea typeface="Times New Roman"/>
                        </a:rPr>
                        <a:t>Хоряков Дмитрий Владимирович, тренеры спортивной школы «Рекорд»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58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Ефременко Элеонора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Диплом лауреата 1 степени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районного вокального фестиваля «Метелица»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Сугако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Лидия Ивановна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Структурная модель школы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I ступень</a:t>
            </a:r>
            <a:r>
              <a:rPr lang="ru-RU" dirty="0" smtClean="0"/>
              <a:t> - начальная школа – 4 года обучения, 8 классов.</a:t>
            </a:r>
          </a:p>
          <a:p>
            <a:r>
              <a:rPr lang="ru-RU" b="1" dirty="0" smtClean="0"/>
              <a:t>II ступень </a:t>
            </a:r>
            <a:r>
              <a:rPr lang="ru-RU" dirty="0" smtClean="0"/>
              <a:t>- основная школа – 5 лет обучения, 8 классов </a:t>
            </a:r>
          </a:p>
          <a:p>
            <a:r>
              <a:rPr lang="ru-RU" dirty="0" smtClean="0"/>
              <a:t> </a:t>
            </a:r>
            <a:r>
              <a:rPr lang="en-US" b="1" dirty="0" smtClean="0"/>
              <a:t>III</a:t>
            </a:r>
            <a:r>
              <a:rPr lang="ru-RU" b="1" dirty="0" smtClean="0"/>
              <a:t> ступень – </a:t>
            </a:r>
            <a:r>
              <a:rPr lang="ru-RU" dirty="0" smtClean="0"/>
              <a:t>средняя школа - 2года обучения, 2 класса.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000109"/>
          <a:ext cx="8143900" cy="7351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20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Лаптев Павел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Дипломант областной читательской конференции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«Мы поклонимся великим годам»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Шарафутдинова Елена Александровна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Фраиндт Валентина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Дипломант областной читательской конференции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«Мы поклонимся великим годам»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Шарафутдинова Елена Александровна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8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Вокальная группа «Купалинка»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Лауреат областного конкурса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«Мы – дети славной веры православной, а в сущности один большой народ»,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 место в районном конкурсе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патриотической песни,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лауреат районного конкурса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«Звёздный калейдоскоп»,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награждена грамотой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городского совета ветеранов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Сугако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Лидия Ивановна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000109"/>
          <a:ext cx="8143900" cy="641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20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22.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Камянская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Наиля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районного фестиваля-конкурса «Звёздный калейдоскоп»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Сугако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Лидия Ивановна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23.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Матузов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Илья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2б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Второе место в районном конкурсе «Чем живет мое село»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Курбанова Ольга Сергеевна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58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24.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Вокальная группа «Офицеры»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 место в районном конкурсе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патриотической песни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Сугако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Лидия Ивановна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000109"/>
          <a:ext cx="8143900" cy="5981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20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25.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Интеллектуальная команда «Знатоки»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9-11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 в первой лиге серии игр «Потенциал 21 века» (район)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Полтанович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Ольга Олеговна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26.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Пятков Ярослав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Южанина Елизавета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Вошли в интеллект-десятку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результатам районной интеллектуальной игры «Потенциал21 века»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Полтанович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Ольга Олеговна</a:t>
                      </a: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27.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Веселова Анастасия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областного конкурса художественного творчества «Красота окружает нас»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Щеголькова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Татьяна Николаевна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4857784" cy="566738"/>
          </a:xfrm>
        </p:spPr>
        <p:txBody>
          <a:bodyPr>
            <a:noAutofit/>
          </a:bodyPr>
          <a:lstStyle/>
          <a:p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118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118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857232"/>
            <a:ext cx="8643998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Проблема повышения качества  образования как главная цель сегодняшней системы образования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Проблема ответственности субъектов образовательного процесса за результаты учебного труда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Проблема сохранения здоровья обучающихся и сотрудников школы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Проблема освоения и внедрения в учебный процесс технологий, основанных на  </a:t>
            </a:r>
            <a:r>
              <a:rPr lang="ru-RU" b="1" dirty="0" err="1" smtClean="0">
                <a:solidFill>
                  <a:srgbClr val="C00000"/>
                </a:solidFill>
                <a:latin typeface="Arno Pro Smbd SmText" pitchFamily="18" charset="0"/>
              </a:rPr>
              <a:t>деятельностном</a:t>
            </a: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 подходе в обучении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Проблема укрепления материально-технической базы, максимально отвечающей потребностям современной школы</a:t>
            </a:r>
            <a:endParaRPr lang="ru-RU" b="1" dirty="0">
              <a:solidFill>
                <a:srgbClr val="C00000"/>
              </a:solidFill>
              <a:latin typeface="Arno Pro Smbd SmText" pitchFamily="18" charset="0"/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929066"/>
            <a:ext cx="4143404" cy="275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9215502" cy="995366"/>
          </a:xfrm>
        </p:spPr>
        <p:txBody>
          <a:bodyPr>
            <a:noAutofit/>
          </a:bodyPr>
          <a:lstStyle/>
          <a:p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118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РАЗВИТИЯ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118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42910" y="1071546"/>
          <a:ext cx="835824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P42213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714620"/>
            <a:ext cx="3143240" cy="2358198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9215502" cy="995366"/>
          </a:xfrm>
        </p:spPr>
        <p:txBody>
          <a:bodyPr>
            <a:noAutofit/>
          </a:bodyPr>
          <a:lstStyle/>
          <a:p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118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ПРОЕКТЫ ПРОГРАММЫ РАЗВИТИЯ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118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071934" y="1071546"/>
          <a:ext cx="507206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Содержимое 9" descr="семинар географов, музей.jpe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-428660" y="4714884"/>
            <a:ext cx="3357554" cy="2517770"/>
          </a:xfrm>
          <a:prstGeom prst="rect">
            <a:avLst/>
          </a:prstGeom>
        </p:spPr>
      </p:pic>
      <p:pic>
        <p:nvPicPr>
          <p:cNvPr id="10" name="Содержимое 3" descr="SDC16727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-428660" y="714356"/>
            <a:ext cx="3429457" cy="2571748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Реализуемые программы: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Дошкольное образование </a:t>
            </a:r>
            <a:r>
              <a:rPr lang="ru-RU" dirty="0" err="1" smtClean="0"/>
              <a:t>общеразвивающей</a:t>
            </a:r>
            <a:r>
              <a:rPr lang="ru-RU" dirty="0" smtClean="0"/>
              <a:t> направленности </a:t>
            </a:r>
          </a:p>
          <a:p>
            <a:r>
              <a:rPr lang="ru-RU" dirty="0" smtClean="0"/>
              <a:t>Начальное общее образование</a:t>
            </a:r>
          </a:p>
          <a:p>
            <a:r>
              <a:rPr lang="ru-RU" dirty="0" smtClean="0"/>
              <a:t>Основное общее образование </a:t>
            </a:r>
          </a:p>
          <a:p>
            <a:r>
              <a:rPr lang="ru-RU" dirty="0" smtClean="0"/>
              <a:t>Среднее (полное ) общее образование</a:t>
            </a:r>
          </a:p>
          <a:p>
            <a:r>
              <a:rPr lang="ru-RU" dirty="0" smtClean="0"/>
              <a:t>Программа, разработанная на базе основной общеобразовательной  программы с учетом  особенностей психофизического развития и возможностей обучающихся в классах </a:t>
            </a:r>
            <a:r>
              <a:rPr lang="en-US" dirty="0" smtClean="0"/>
              <a:t>VIII</a:t>
            </a:r>
            <a:r>
              <a:rPr lang="ru-RU" dirty="0" smtClean="0"/>
              <a:t> вида</a:t>
            </a:r>
          </a:p>
          <a:p>
            <a:r>
              <a:rPr lang="ru-RU" dirty="0" smtClean="0"/>
              <a:t>Начальное общее образование(в классах </a:t>
            </a:r>
            <a:r>
              <a:rPr lang="en-US" dirty="0" smtClean="0"/>
              <a:t>VII</a:t>
            </a:r>
            <a:r>
              <a:rPr lang="ru-RU" dirty="0" smtClean="0"/>
              <a:t> вида)</a:t>
            </a:r>
          </a:p>
          <a:p>
            <a:r>
              <a:rPr lang="ru-RU" dirty="0" smtClean="0"/>
              <a:t>Основное общее образование ( в классах </a:t>
            </a:r>
            <a:r>
              <a:rPr lang="en-US" dirty="0" smtClean="0"/>
              <a:t>VII</a:t>
            </a:r>
            <a:r>
              <a:rPr lang="ru-RU" dirty="0" smtClean="0"/>
              <a:t> вида)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Режим работы ОУ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90000"/>
              </a:lnSpc>
            </a:pPr>
            <a:r>
              <a:rPr lang="ru-RU" sz="9600" b="1" dirty="0">
                <a:effectLst/>
              </a:rPr>
              <a:t>Продолжительность учебного года в 1 классе –33 учебные </a:t>
            </a:r>
            <a:r>
              <a:rPr lang="ru-RU" sz="9600" b="1" dirty="0" err="1">
                <a:effectLst/>
              </a:rPr>
              <a:t>недели,во</a:t>
            </a:r>
            <a:r>
              <a:rPr lang="ru-RU" sz="9600" b="1" dirty="0">
                <a:effectLst/>
              </a:rPr>
              <a:t> </a:t>
            </a:r>
            <a:r>
              <a:rPr lang="ru-RU" sz="9600" b="1" dirty="0" smtClean="0">
                <a:effectLst/>
              </a:rPr>
              <a:t>2-4, 9,11 </a:t>
            </a:r>
            <a:r>
              <a:rPr lang="ru-RU" sz="9600" b="1" dirty="0">
                <a:effectLst/>
              </a:rPr>
              <a:t>классах –34 учебные </a:t>
            </a:r>
            <a:r>
              <a:rPr lang="ru-RU" sz="9600" b="1" dirty="0" smtClean="0">
                <a:effectLst/>
              </a:rPr>
              <a:t>недели,5-7 классы-35, 8,10-36 учебных недель.      </a:t>
            </a:r>
            <a:r>
              <a:rPr lang="ru-RU" sz="9600" b="1" dirty="0">
                <a:effectLst/>
              </a:rPr>
              <a:t>Учебная неделя  составляет на I, II, III ступенях –5 дней.</a:t>
            </a:r>
          </a:p>
          <a:p>
            <a:pPr algn="just">
              <a:lnSpc>
                <a:spcPct val="90000"/>
              </a:lnSpc>
            </a:pPr>
            <a:r>
              <a:rPr lang="ru-RU" sz="9600" b="1" dirty="0">
                <a:effectLst/>
              </a:rPr>
              <a:t>Учебный процесс организован в первую смену (с </a:t>
            </a:r>
            <a:r>
              <a:rPr lang="ru-RU" sz="9600" b="1" dirty="0" smtClean="0">
                <a:effectLst/>
              </a:rPr>
              <a:t>09.00 </a:t>
            </a:r>
            <a:r>
              <a:rPr lang="ru-RU" sz="9600" b="1" dirty="0">
                <a:effectLst/>
              </a:rPr>
              <a:t>до 14:35). Продолжительность урока: в 1 классах –35 минут, во 2-11 классах –45 минут</a:t>
            </a:r>
          </a:p>
          <a:p>
            <a:pPr algn="just">
              <a:lnSpc>
                <a:spcPct val="90000"/>
              </a:lnSpc>
            </a:pPr>
            <a:r>
              <a:rPr lang="ru-RU" sz="9600" b="1" dirty="0">
                <a:effectLst/>
              </a:rPr>
              <a:t>Периодичность проведения промежуточной </a:t>
            </a:r>
            <a:r>
              <a:rPr lang="ru-RU" sz="9600" b="1" dirty="0" err="1">
                <a:effectLst/>
              </a:rPr>
              <a:t>аттестации-четверть</a:t>
            </a:r>
            <a:r>
              <a:rPr lang="ru-RU" sz="9600" b="1" dirty="0">
                <a:effectLst/>
              </a:rPr>
              <a:t> для I и  II образовательных ступеней и  полугодие – для III образовательной ступени.</a:t>
            </a:r>
          </a:p>
          <a:p>
            <a:pPr algn="just">
              <a:lnSpc>
                <a:spcPct val="90000"/>
              </a:lnSpc>
            </a:pPr>
            <a:r>
              <a:rPr lang="ru-RU" sz="9600" b="1" dirty="0">
                <a:effectLst/>
              </a:rPr>
              <a:t>Во второй половине дня организована работа групп продленного дня, кружков и </a:t>
            </a:r>
            <a:r>
              <a:rPr lang="ru-RU" sz="9600" b="1" dirty="0" smtClean="0">
                <a:effectLst/>
              </a:rPr>
              <a:t>секций</a:t>
            </a: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СВЕДЕНИЯ об ОБУЧАЮЩИХСЯ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На начало учебного года в школе числился 351 обучающийся, прибыло-7 человек, выбыло- 18 человек, на конец года- 340 учеников.</a:t>
            </a:r>
          </a:p>
          <a:p>
            <a:pPr algn="just"/>
            <a:r>
              <a:rPr lang="ru-RU" dirty="0" smtClean="0"/>
              <a:t> Занимались индивидуально 5 учеников : </a:t>
            </a:r>
            <a:r>
              <a:rPr lang="ru-RU" dirty="0" err="1" smtClean="0"/>
              <a:t>Камекина</a:t>
            </a:r>
            <a:r>
              <a:rPr lang="ru-RU" dirty="0" smtClean="0"/>
              <a:t> Мария-1а,Ерошкин Максим-2б, Бугаев Никита-4б, Кругликов Андрей-4-5, </a:t>
            </a:r>
            <a:r>
              <a:rPr lang="ru-RU" dirty="0" err="1" smtClean="0"/>
              <a:t>Бахарев</a:t>
            </a:r>
            <a:r>
              <a:rPr lang="ru-RU" dirty="0" smtClean="0"/>
              <a:t> Александр-3а/Полозов Николай-8;частично-индивидуально: Сенченко Александр и Голиков Алексей -4а</a:t>
            </a:r>
          </a:p>
          <a:p>
            <a:pPr algn="just"/>
            <a:r>
              <a:rPr lang="ru-RU" dirty="0" smtClean="0"/>
              <a:t> По программе  7вида- 3 ученика(Сенченко Александр-3а, </a:t>
            </a:r>
            <a:r>
              <a:rPr lang="ru-RU" dirty="0" err="1" smtClean="0"/>
              <a:t>Хомец</a:t>
            </a:r>
            <a:r>
              <a:rPr lang="ru-RU" dirty="0" smtClean="0"/>
              <a:t> Рустам-5б, Кругликов Андрей-4/5). </a:t>
            </a:r>
          </a:p>
          <a:p>
            <a:pPr algn="just"/>
            <a:r>
              <a:rPr lang="ru-RU" dirty="0" smtClean="0"/>
              <a:t>8 вида – 1 ученик(Ерошкин Максим-2б)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Количество учащихся: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472386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13"/>
                <a:gridCol w="2328859"/>
                <a:gridCol w="1785950"/>
                <a:gridCol w="2000264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Классы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2010/2011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учебный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2011-2012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чебный 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год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1-4 классы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143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160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5-9 классы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147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167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158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10-11 классы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320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329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340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Характеристика  социума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очище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1100" y="2816384"/>
            <a:ext cx="3251200" cy="2433320"/>
          </a:xfrm>
        </p:spPr>
      </p:pic>
      <p:pic>
        <p:nvPicPr>
          <p:cNvPr id="5" name="Рисунок 4" descr="Мочище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3251200" cy="2438400"/>
          </a:xfrm>
          <a:prstGeom prst="rect">
            <a:avLst/>
          </a:prstGeom>
        </p:spPr>
      </p:pic>
      <p:pic>
        <p:nvPicPr>
          <p:cNvPr id="6" name="Рисунок 5" descr="Мочище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14"/>
            <a:ext cx="4786314" cy="3357586"/>
          </a:xfrm>
          <a:prstGeom prst="rect">
            <a:avLst/>
          </a:prstGeom>
        </p:spPr>
      </p:pic>
      <p:pic>
        <p:nvPicPr>
          <p:cNvPr id="7" name="Рисунок 6" descr="Мочище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928670"/>
            <a:ext cx="2000264" cy="2571768"/>
          </a:xfrm>
          <a:prstGeom prst="rect">
            <a:avLst/>
          </a:prstGeom>
        </p:spPr>
      </p:pic>
      <p:pic>
        <p:nvPicPr>
          <p:cNvPr id="8" name="Рисунок 7" descr="Мочище4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2928934"/>
            <a:ext cx="3251200" cy="2438400"/>
          </a:xfrm>
          <a:prstGeom prst="rect">
            <a:avLst/>
          </a:prstGeom>
        </p:spPr>
      </p:pic>
      <p:pic>
        <p:nvPicPr>
          <p:cNvPr id="9" name="Рисунок 8" descr="Мочище5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857232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2468</Words>
  <Application>Microsoft Office PowerPoint</Application>
  <PresentationFormat>Экран (4:3)</PresentationFormat>
  <Paragraphs>841</Paragraphs>
  <Slides>45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Изящная</vt:lpstr>
      <vt:lpstr>Муниципальное  БЮДЖЕТНОЕ образовательное учреждение  НОВОСИБИРСКОГО РАЙОНА НОВОСИБИРСКОЙ ОБЛАСТИ -средняя общеобразовательная школа №18   СТ. МОЧИЩЕ</vt:lpstr>
      <vt:lpstr>Слайд 2</vt:lpstr>
      <vt:lpstr>Слайд 3</vt:lpstr>
      <vt:lpstr>Структурная модель школы </vt:lpstr>
      <vt:lpstr>Реализуемые программы: </vt:lpstr>
      <vt:lpstr>Режим работы ОУ</vt:lpstr>
      <vt:lpstr>СВЕДЕНИЯ об ОБУЧАЮЩИХСЯ</vt:lpstr>
      <vt:lpstr>Количество учащихся: </vt:lpstr>
      <vt:lpstr>Характеристика  социума </vt:lpstr>
      <vt:lpstr>Характеристика  социума</vt:lpstr>
      <vt:lpstr>сведения об учителях</vt:lpstr>
      <vt:lpstr>Состав педколлектива по образованию:</vt:lpstr>
      <vt:lpstr>Награды учителей</vt:lpstr>
      <vt:lpstr>УЧАСТИЕ В ПРОВЕРКЕ ГИА</vt:lpstr>
      <vt:lpstr>Методическая тема школы:</vt:lpstr>
      <vt:lpstr>  Задачи на 2012-2013 учебный год</vt:lpstr>
      <vt:lpstr>  РЕЗУЛЬТАТЫ РАБОТЫ ШКОЛЫ</vt:lpstr>
      <vt:lpstr>Слайд 18</vt:lpstr>
      <vt:lpstr>Результаты итогоых контрольных работ в 4-ых классах . Русский язык</vt:lpstr>
      <vt:lpstr>Результаты итогоых контрольных работ в 4-ых классах . Математика</vt:lpstr>
      <vt:lpstr>Мониторинг метапредметных результатов в 5-м классе</vt:lpstr>
      <vt:lpstr>Итоги успеваемости и качества знаний  учащихся 5 -9 классов» (данные представлены в %).</vt:lpstr>
      <vt:lpstr>РЕЗУЛЬТАТЫ ГИА</vt:lpstr>
      <vt:lpstr>СПИСОК ВЫПУСКНИКОВ 9-ых классов МБОУ – СОШ №18  ст. Мочище на ГИА по математике и русскому языку</vt:lpstr>
      <vt:lpstr>ИТОГОВАЯ АТТЕСТАЦИЯ В ТРАДИЦИОННОЙ ФОРМЕ</vt:lpstr>
      <vt:lpstr>Итоги успеваемости и качества знаний учащихся 10-11классов</vt:lpstr>
      <vt:lpstr>Результаты ЕГЭ</vt:lpstr>
      <vt:lpstr>СРЕДНИЙ БАЛЛ УЧАСТНИКОВ ЕГЭ</vt:lpstr>
      <vt:lpstr>ПРОГРАММА ДУХОВНО-НРАВСТВЕННОГО ВОСПИТАНИЯ МБОУ-СОШ №18 СТ.МОЧИЩЕ</vt:lpstr>
      <vt:lpstr>ЦЕЛЬ ПРОГРАММЫ</vt:lpstr>
      <vt:lpstr>Слайд 31</vt:lpstr>
      <vt:lpstr>НАПРАВЛЕНИЯ РАБОТЫ  ПО ДУХОВНО-НРАВСТВЕННОМУ ВОСПИТАНИЮ</vt:lpstr>
      <vt:lpstr>РАЙОННАЯ ОПОРНАЯ ШКОЛА ПО ПАТРИОТИЧЕСКОМУ ВОСПИТАНИЮ</vt:lpstr>
      <vt:lpstr>НАШИ ДОСТИЖЕНИЯ </vt:lpstr>
      <vt:lpstr>НАШИ ДОСТИЖЕНИЯ </vt:lpstr>
      <vt:lpstr>НАШИ ДОСТИЖЕНИЯ </vt:lpstr>
      <vt:lpstr>НАШИ ДОСТИЖЕНИЯ </vt:lpstr>
      <vt:lpstr>НАШИ ДОСТИЖЕНИЯ </vt:lpstr>
      <vt:lpstr>НАШИ ДОСТИЖЕНИЯ </vt:lpstr>
      <vt:lpstr>НАШИ ДОСТИЖЕНИЯ </vt:lpstr>
      <vt:lpstr>НАШИ ДОСТИЖЕНИЯ </vt:lpstr>
      <vt:lpstr>НАШИ ДОСТИЖЕНИЯ </vt:lpstr>
      <vt:lpstr>ПРОБЛЕМЫ</vt:lpstr>
      <vt:lpstr>ОСНОВНЫЕ НАПРАВЛЕНИЯ РАЗВИТИЯ</vt:lpstr>
      <vt:lpstr>ОСНОВНЫЕ ПРОЕКТЫ ПРОГРАММЫ РАЗВИТИЯ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User</cp:lastModifiedBy>
  <cp:revision>81</cp:revision>
  <dcterms:created xsi:type="dcterms:W3CDTF">2012-08-30T11:34:52Z</dcterms:created>
  <dcterms:modified xsi:type="dcterms:W3CDTF">2013-11-07T09:32:35Z</dcterms:modified>
</cp:coreProperties>
</file>