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0" r:id="rId2"/>
    <p:sldId id="262" r:id="rId3"/>
    <p:sldId id="261" r:id="rId4"/>
    <p:sldId id="263" r:id="rId5"/>
    <p:sldId id="265" r:id="rId6"/>
    <p:sldId id="266" r:id="rId7"/>
    <p:sldId id="257" r:id="rId8"/>
    <p:sldId id="258" r:id="rId9"/>
    <p:sldId id="259" r:id="rId10"/>
    <p:sldId id="269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D2330C-DE4D-4B05-A622-59C57F927FBF}" type="datetimeFigureOut">
              <a:rPr lang="ru-RU" smtClean="0"/>
              <a:pPr/>
              <a:t>25.08.2011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860E0B-721A-451C-982A-780D829809E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Calibri" pitchFamily="34" charset="-52"/>
            </a:endParaRPr>
          </a:p>
        </p:txBody>
      </p:sp>
      <p:sp>
        <p:nvSpPr>
          <p:cNvPr id="32772" name="Нижний колонтитул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ru-RU" smtClean="0"/>
          </a:p>
        </p:txBody>
      </p:sp>
      <p:sp>
        <p:nvSpPr>
          <p:cNvPr id="32773" name="Номер слайда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E3E6E4-024F-4E97-A17E-013B9DF34E32}" type="slidenum">
              <a:rPr lang="ru-RU" smtClean="0"/>
              <a:pPr/>
              <a:t>9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6F82-5313-4D13-91F4-7771CD4FE5B6}" type="datetimeFigureOut">
              <a:rPr lang="ru-RU" smtClean="0"/>
              <a:pPr/>
              <a:t>25.08.2011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5E2F0-4B96-4317-8743-061E1B71C1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6F82-5313-4D13-91F4-7771CD4FE5B6}" type="datetimeFigureOut">
              <a:rPr lang="ru-RU" smtClean="0"/>
              <a:pPr/>
              <a:t>25.08.2011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5E2F0-4B96-4317-8743-061E1B71C1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6F82-5313-4D13-91F4-7771CD4FE5B6}" type="datetimeFigureOut">
              <a:rPr lang="ru-RU" smtClean="0"/>
              <a:pPr/>
              <a:t>25.08.2011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5E2F0-4B96-4317-8743-061E1B71C1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6F82-5313-4D13-91F4-7771CD4FE5B6}" type="datetimeFigureOut">
              <a:rPr lang="ru-RU" smtClean="0"/>
              <a:pPr/>
              <a:t>25.08.2011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5E2F0-4B96-4317-8743-061E1B71C1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6F82-5313-4D13-91F4-7771CD4FE5B6}" type="datetimeFigureOut">
              <a:rPr lang="ru-RU" smtClean="0"/>
              <a:pPr/>
              <a:t>25.08.2011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5E2F0-4B96-4317-8743-061E1B71C1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6F82-5313-4D13-91F4-7771CD4FE5B6}" type="datetimeFigureOut">
              <a:rPr lang="ru-RU" smtClean="0"/>
              <a:pPr/>
              <a:t>25.08.2011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5E2F0-4B96-4317-8743-061E1B71C1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6F82-5313-4D13-91F4-7771CD4FE5B6}" type="datetimeFigureOut">
              <a:rPr lang="ru-RU" smtClean="0"/>
              <a:pPr/>
              <a:t>25.08.2011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5E2F0-4B96-4317-8743-061E1B71C1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6F82-5313-4D13-91F4-7771CD4FE5B6}" type="datetimeFigureOut">
              <a:rPr lang="ru-RU" smtClean="0"/>
              <a:pPr/>
              <a:t>25.08.2011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5E2F0-4B96-4317-8743-061E1B71C1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6F82-5313-4D13-91F4-7771CD4FE5B6}" type="datetimeFigureOut">
              <a:rPr lang="ru-RU" smtClean="0"/>
              <a:pPr/>
              <a:t>25.08.2011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5E2F0-4B96-4317-8743-061E1B71C1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6F82-5313-4D13-91F4-7771CD4FE5B6}" type="datetimeFigureOut">
              <a:rPr lang="ru-RU" smtClean="0"/>
              <a:pPr/>
              <a:t>25.08.2011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5E2F0-4B96-4317-8743-061E1B71C1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6F82-5313-4D13-91F4-7771CD4FE5B6}" type="datetimeFigureOut">
              <a:rPr lang="ru-RU" smtClean="0"/>
              <a:pPr/>
              <a:t>25.08.2011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5E2F0-4B96-4317-8743-061E1B71C1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66F82-5313-4D13-91F4-7771CD4FE5B6}" type="datetimeFigureOut">
              <a:rPr lang="ru-RU" smtClean="0"/>
              <a:pPr/>
              <a:t>25.08.2011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5E2F0-4B96-4317-8743-061E1B71C1C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395288" y="4292600"/>
            <a:ext cx="8497887" cy="180022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endParaRPr lang="ru-RU" sz="1800" cap="none" dirty="0" smtClean="0">
              <a:effectLst/>
            </a:endParaRPr>
          </a:p>
        </p:txBody>
      </p:sp>
      <p:sp>
        <p:nvSpPr>
          <p:cNvPr id="1024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850" y="620713"/>
            <a:ext cx="8443913" cy="3168650"/>
          </a:xfrm>
        </p:spPr>
        <p:txBody>
          <a:bodyPr>
            <a:normAutofit fontScale="92500" lnSpcReduction="20000"/>
          </a:bodyPr>
          <a:lstStyle/>
          <a:p>
            <a:pPr algn="ctr" eaLnBrk="1" hangingPunct="1">
              <a:lnSpc>
                <a:spcPct val="80000"/>
              </a:lnSpc>
            </a:pPr>
            <a:r>
              <a:rPr lang="ru-RU" sz="3600" dirty="0" smtClean="0">
                <a:solidFill>
                  <a:schemeClr val="tx2"/>
                </a:solidFill>
              </a:rPr>
              <a:t/>
            </a:r>
            <a:br>
              <a:rPr lang="ru-RU" sz="3600" dirty="0" smtClean="0">
                <a:solidFill>
                  <a:schemeClr val="tx2"/>
                </a:solidFill>
              </a:rPr>
            </a:br>
            <a:endParaRPr lang="ru-RU" sz="3200" b="1" dirty="0" smtClean="0">
              <a:solidFill>
                <a:schemeClr val="hlink"/>
              </a:solidFill>
            </a:endParaRPr>
          </a:p>
          <a:p>
            <a:pPr algn="ctr" eaLnBrk="1" hangingPunct="1">
              <a:lnSpc>
                <a:spcPct val="80000"/>
              </a:lnSpc>
            </a:pPr>
            <a:r>
              <a:rPr lang="ru-RU" sz="3200" b="1" i="1" dirty="0" smtClean="0">
                <a:solidFill>
                  <a:schemeClr val="hlink"/>
                </a:solidFill>
              </a:rPr>
              <a:t>Реализация внеурочной деятельности на этапе внедрения Федерального государственного образовательного стандарта начального общего образования</a:t>
            </a:r>
          </a:p>
          <a:p>
            <a:pPr algn="ctr" eaLnBrk="1" hangingPunct="1">
              <a:lnSpc>
                <a:spcPct val="80000"/>
              </a:lnSpc>
            </a:pPr>
            <a:r>
              <a:rPr lang="ru-RU" b="1" i="1" dirty="0" smtClean="0">
                <a:solidFill>
                  <a:schemeClr val="hlink"/>
                </a:solidFill>
              </a:rPr>
              <a:t>В МБОУ – СОШ №18 СТ.МОЧИЩЕ,</a:t>
            </a:r>
          </a:p>
          <a:p>
            <a:pPr algn="ctr" eaLnBrk="1" hangingPunct="1">
              <a:lnSpc>
                <a:spcPct val="80000"/>
              </a:lnSpc>
            </a:pPr>
            <a:r>
              <a:rPr lang="ru-RU" sz="3200" b="1" i="1" dirty="0" smtClean="0">
                <a:solidFill>
                  <a:schemeClr val="hlink"/>
                </a:solidFill>
              </a:rPr>
              <a:t>Новосибирского района</a:t>
            </a:r>
          </a:p>
          <a:p>
            <a:pPr algn="ctr" eaLnBrk="1" hangingPunct="1">
              <a:lnSpc>
                <a:spcPct val="80000"/>
              </a:lnSpc>
            </a:pPr>
            <a:r>
              <a:rPr lang="ru-RU" b="1" i="1" dirty="0" smtClean="0">
                <a:solidFill>
                  <a:schemeClr val="hlink"/>
                </a:solidFill>
              </a:rPr>
              <a:t>МОДЕЛЬ</a:t>
            </a:r>
            <a:endParaRPr lang="ru-RU" sz="3200" b="1" i="1" dirty="0" smtClean="0">
              <a:solidFill>
                <a:schemeClr val="hlink"/>
              </a:solidFill>
            </a:endParaRPr>
          </a:p>
        </p:txBody>
      </p:sp>
      <p:pic>
        <p:nvPicPr>
          <p:cNvPr id="5" name="Picture 3" descr="Изображение 206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28596" y="4143380"/>
            <a:ext cx="3148013" cy="2360613"/>
          </a:xfrm>
        </p:spPr>
      </p:pic>
      <p:pic>
        <p:nvPicPr>
          <p:cNvPr id="6" name="Picture 14" descr="здание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572132" y="4000504"/>
            <a:ext cx="3251200" cy="243840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1" dirty="0" smtClean="0">
                <a:cs typeface="Times New Roman" pitchFamily="18" charset="0"/>
              </a:rPr>
              <a:t>Реализация внеурочных курсов по направлениям деятельности </a:t>
            </a:r>
            <a:br>
              <a:rPr lang="ru-RU" sz="2000" b="1" dirty="0" smtClean="0">
                <a:cs typeface="Times New Roman" pitchFamily="18" charset="0"/>
              </a:rPr>
            </a:br>
            <a:r>
              <a:rPr lang="ru-RU" sz="2000" b="1" dirty="0" smtClean="0">
                <a:cs typeface="Times New Roman" pitchFamily="18" charset="0"/>
              </a:rPr>
              <a:t>на 2011-2015учебные года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55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Направление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класс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класс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класс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 класс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Спортивно-оздоровительное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«Настольный теннис»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«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Ритмика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»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(кружок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Футбол-хоккей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Ритмика  (студия)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Спортивные игры на свежем воздухе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«Настольный теннис»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Ритмика  (студия)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Спортивные игры на свежем воздухе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«Настольный теннис»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Ритмика  (студия)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Спортивные игры на свежем воздухе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«Настольный теннис»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Научно-познавательное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Школа юного краеведа</a:t>
                      </a:r>
                    </a:p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Истоки православной культуры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Школа юного краеведа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Юный музеевед</a:t>
                      </a:r>
                    </a:p>
                    <a:p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Школа юного краеведа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Юный музеевед</a:t>
                      </a:r>
                    </a:p>
                    <a:p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Школа юного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краеведаЮный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музеевед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Военно-патриотическое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Клуб «Я – гражданин»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Юный музеевед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Клуб «Я –патриот»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Юный музеевед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Клуб «Я –патриот»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Юный музеевед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Клуб «Я –патриот»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Юный музеевед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Художественно-эстетическое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Кружки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«Рукодельница»</a:t>
                      </a:r>
                    </a:p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Вокалисты </a:t>
                      </a:r>
                    </a:p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Танцевальный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Кружки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«Рукодельница»</a:t>
                      </a:r>
                    </a:p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Вокалисты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Танцевальный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Кружки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«Рукодельница»</a:t>
                      </a:r>
                    </a:p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Вокалисты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Танцевальный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Кружки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«Рукодельница»</a:t>
                      </a:r>
                    </a:p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Вокалисты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Танцевальный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Общественно-полезная деятельность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Юные цветоводы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Поделки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из природных материалов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Юные цветоводы</a:t>
                      </a:r>
                    </a:p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Поделки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из природных материалов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Юные цветоводы</a:t>
                      </a:r>
                    </a:p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Поделки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из природных материалов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Юные цветоводы</a:t>
                      </a:r>
                    </a:p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Поделки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из природных материалов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Проектная деятельность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Клуб «Узнаем сами»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Клуб «Узнаем сами»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Клуб «Узнаем сами»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Клуб «Узнаем сами»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304800" y="457200"/>
            <a:ext cx="8370888" cy="838200"/>
          </a:xfrm>
          <a:solidFill>
            <a:schemeClr val="accent2">
              <a:lumMod val="60000"/>
              <a:lumOff val="40000"/>
            </a:schemeClr>
          </a:solidFill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sz="3200" cap="none" dirty="0" smtClean="0">
                <a:effectLst/>
              </a:rPr>
              <a:t>Результаты и эффекты внеурочной деятельности:</a:t>
            </a:r>
          </a:p>
        </p:txBody>
      </p:sp>
      <p:sp>
        <p:nvSpPr>
          <p:cNvPr id="33795" name="Rectangle 3"/>
          <p:cNvSpPr>
            <a:spLocks noGrp="1"/>
          </p:cNvSpPr>
          <p:nvPr>
            <p:ph type="body" idx="4294967295"/>
          </p:nvPr>
        </p:nvSpPr>
        <p:spPr>
          <a:xfrm>
            <a:off x="971550" y="1700213"/>
            <a:ext cx="7219950" cy="4525962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ru-RU" i="1" smtClean="0"/>
          </a:p>
          <a:p>
            <a:pPr eaLnBrk="1" hangingPunct="1">
              <a:lnSpc>
                <a:spcPct val="90000"/>
              </a:lnSpc>
            </a:pPr>
            <a:r>
              <a:rPr lang="ru-RU" b="1" i="1" smtClean="0">
                <a:solidFill>
                  <a:srgbClr val="91581F"/>
                </a:solidFill>
              </a:rPr>
              <a:t>Результат</a:t>
            </a:r>
            <a:r>
              <a:rPr lang="ru-RU" i="1" smtClean="0"/>
              <a:t> </a:t>
            </a:r>
            <a:r>
              <a:rPr lang="ru-RU" smtClean="0"/>
              <a:t>– </a:t>
            </a:r>
            <a:r>
              <a:rPr lang="ru-RU" smtClean="0">
                <a:solidFill>
                  <a:schemeClr val="tx1"/>
                </a:solidFill>
              </a:rPr>
              <a:t>непосредственное духовно-нравственное приобретение ребёнка благодаря его участию в том или ином виде деятельности.</a:t>
            </a:r>
          </a:p>
          <a:p>
            <a:pPr eaLnBrk="1" hangingPunct="1">
              <a:lnSpc>
                <a:spcPct val="90000"/>
              </a:lnSpc>
            </a:pPr>
            <a:r>
              <a:rPr lang="ru-RU" b="1" i="1" smtClean="0">
                <a:solidFill>
                  <a:srgbClr val="91581F"/>
                </a:solidFill>
              </a:rPr>
              <a:t>Эффект</a:t>
            </a:r>
            <a:r>
              <a:rPr lang="ru-RU" i="1" smtClean="0"/>
              <a:t> –</a:t>
            </a:r>
            <a:r>
              <a:rPr lang="ru-RU" smtClean="0"/>
              <a:t> это последствие </a:t>
            </a:r>
            <a:r>
              <a:rPr lang="ru-RU" smtClean="0">
                <a:solidFill>
                  <a:schemeClr val="tx1"/>
                </a:solidFill>
              </a:rPr>
              <a:t>того или иного духовно-нравственного приобретения на процесс развития личности ребёнка.</a:t>
            </a:r>
          </a:p>
          <a:p>
            <a:pPr eaLnBrk="1" hangingPunct="1">
              <a:lnSpc>
                <a:spcPct val="90000"/>
              </a:lnSpc>
            </a:pPr>
            <a:endParaRPr lang="ru-RU" smtClean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z="3200" cap="none" smtClean="0">
                <a:solidFill>
                  <a:srgbClr val="C17529"/>
                </a:solidFill>
                <a:effectLst/>
              </a:rPr>
              <a:t>Требования стандарта к организации внеурочной деятельности: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body" idx="4294967295"/>
          </p:nvPr>
        </p:nvSpPr>
        <p:spPr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ru-RU" sz="2800" smtClean="0">
                <a:solidFill>
                  <a:schemeClr val="tx1"/>
                </a:solidFill>
              </a:rPr>
              <a:t>Внеурочная деятельность включается в вариативную часть БУПа школы и на нее отводится 10 часов в неделю. 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ru-RU" sz="2800" smtClean="0">
                <a:solidFill>
                  <a:schemeClr val="tx1"/>
                </a:solidFill>
              </a:rPr>
              <a:t>Школа вправе сама определять, под какие виды внеурочной деятельности отдать эти часы.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 typeface="Arial" charset="0"/>
              <a:buChar char="•"/>
            </a:pPr>
            <a:r>
              <a:rPr lang="ru-RU" sz="2800" smtClean="0">
                <a:solidFill>
                  <a:schemeClr val="tx1"/>
                </a:solidFill>
              </a:rPr>
              <a:t>Часы</a:t>
            </a:r>
            <a:r>
              <a:rPr lang="ru-RU" sz="2800" b="1" smtClean="0">
                <a:solidFill>
                  <a:schemeClr val="tx1"/>
                </a:solidFill>
              </a:rPr>
              <a:t>, </a:t>
            </a:r>
            <a:r>
              <a:rPr lang="ru-RU" sz="2800" smtClean="0">
                <a:solidFill>
                  <a:schemeClr val="tx1"/>
                </a:solidFill>
              </a:rPr>
              <a:t>отводимые на внеурочную деятельность, используются по желанию учащихся. </a:t>
            </a:r>
          </a:p>
          <a:p>
            <a:pPr algn="just" eaLnBrk="1" hangingPunct="1">
              <a:lnSpc>
                <a:spcPct val="90000"/>
              </a:lnSpc>
              <a:buClrTx/>
              <a:buSzTx/>
              <a:buFont typeface="Arial" charset="0"/>
              <a:buChar char="•"/>
            </a:pPr>
            <a:r>
              <a:rPr lang="ru-RU" sz="2800" smtClean="0">
                <a:solidFill>
                  <a:schemeClr val="tx1"/>
                </a:solidFill>
              </a:rPr>
              <a:t>Аудиторных</a:t>
            </a:r>
            <a:r>
              <a:rPr lang="ru-RU" sz="2800" smtClean="0">
                <a:solidFill>
                  <a:srgbClr val="A50021"/>
                </a:solidFill>
              </a:rPr>
              <a:t> </a:t>
            </a:r>
            <a:r>
              <a:rPr lang="ru-RU" sz="2800" smtClean="0">
                <a:solidFill>
                  <a:schemeClr val="tx1"/>
                </a:solidFill>
              </a:rPr>
              <a:t>занятий не должно быть более 50%</a:t>
            </a:r>
          </a:p>
          <a:p>
            <a:pPr algn="just" eaLnBrk="1" hangingPunct="1">
              <a:lnSpc>
                <a:spcPct val="80000"/>
              </a:lnSpc>
              <a:buClrTx/>
              <a:buSzTx/>
              <a:buFont typeface="Arial" charset="0"/>
              <a:buChar char="•"/>
            </a:pPr>
            <a:r>
              <a:rPr lang="ru-RU" sz="2800" smtClean="0">
                <a:solidFill>
                  <a:schemeClr val="tx1"/>
                </a:solidFill>
              </a:rPr>
              <a:t>Все виды внеурочной деятельности должны быть строго ориентированы на воспитательные результаты. </a:t>
            </a:r>
          </a:p>
          <a:p>
            <a:pPr eaLnBrk="1" hangingPunct="1">
              <a:buFont typeface="Wingdings 2" pitchFamily="18" charset="2"/>
              <a:buNone/>
            </a:pPr>
            <a:endParaRPr lang="ru-RU" sz="2800" b="1" smtClean="0"/>
          </a:p>
          <a:p>
            <a:pPr eaLnBrk="1" hangingPunct="1"/>
            <a:endParaRPr lang="ru-RU" sz="2800" b="1" smtClean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 idx="4294967295"/>
          </p:nvPr>
        </p:nvSpPr>
        <p:spPr bwMode="auto">
          <a:solidFill>
            <a:schemeClr val="accent1"/>
          </a:solidFill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cap="none" smtClean="0">
                <a:effectLst/>
              </a:rPr>
              <a:t>Внеурочная деятельность</a:t>
            </a:r>
          </a:p>
        </p:txBody>
      </p:sp>
      <p:sp>
        <p:nvSpPr>
          <p:cNvPr id="2969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ru-RU" dirty="0" smtClean="0"/>
              <a:t> -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объединяет все виды деятельности школьников (кроме учебной деятельности и на уроке), в которых возможно и целесообразно решение задач их воспитания и социализации;</a:t>
            </a:r>
          </a:p>
          <a:p>
            <a:pPr eaLnBrk="1" hangingPunct="1">
              <a:buFontTx/>
              <a:buNone/>
              <a:defRPr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- является неотъемлемой частью</a:t>
            </a:r>
          </a:p>
          <a:p>
            <a:pPr eaLnBrk="1" hangingPunct="1">
              <a:buFontTx/>
              <a:buNone/>
              <a:defRPr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  образовательного процесса в школе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 idx="4294967295"/>
          </p:nvPr>
        </p:nvSpPr>
        <p:spPr bwMode="auto">
          <a:solidFill>
            <a:schemeClr val="accent3">
              <a:lumMod val="60000"/>
              <a:lumOff val="40000"/>
            </a:schemeClr>
          </a:solidFill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ru-RU" b="1" cap="none" dirty="0" smtClean="0">
                <a:effectLst/>
              </a:rPr>
              <a:t>Цель </a:t>
            </a:r>
            <a:r>
              <a:rPr lang="ru-RU" b="1" cap="none" dirty="0" err="1" smtClean="0">
                <a:effectLst/>
              </a:rPr>
              <a:t>внеучебной</a:t>
            </a:r>
            <a:r>
              <a:rPr lang="ru-RU" b="1" cap="none" dirty="0" smtClean="0">
                <a:effectLst/>
              </a:rPr>
              <a:t> деятельности -</a:t>
            </a:r>
          </a:p>
        </p:txBody>
      </p:sp>
      <p:sp>
        <p:nvSpPr>
          <p:cNvPr id="30723" name="Rectangle 3"/>
          <p:cNvSpPr>
            <a:spLocks noGrp="1"/>
          </p:cNvSpPr>
          <p:nvPr>
            <p:ph type="body" idx="4294967295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ru-RU" b="1" dirty="0" smtClean="0"/>
              <a:t>- </a:t>
            </a:r>
            <a:r>
              <a:rPr lang="ru-RU" dirty="0" smtClean="0"/>
              <a:t>формирование единого образовательного пространства для решения задач социализации, воспитания, развития ценности здорового жизненного стиля, самоопределения обучающихся посредством интеграции ресурсов образовательных учреждений и выстраивания индивидуальной образовательной программы обучающихся.</a:t>
            </a: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304800" y="457200"/>
            <a:ext cx="8443913" cy="838200"/>
          </a:xfrm>
          <a:solidFill>
            <a:schemeClr val="accent6">
              <a:lumMod val="40000"/>
              <a:lumOff val="60000"/>
            </a:schemeClr>
          </a:solidFill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sz="3200" b="1" cap="none" dirty="0" smtClean="0">
                <a:effectLst/>
              </a:rPr>
              <a:t>Основные направления</a:t>
            </a:r>
            <a:r>
              <a:rPr lang="ru-RU" sz="3200" cap="none" dirty="0" smtClean="0">
                <a:effectLst/>
              </a:rPr>
              <a:t> внеурочной деятельности:</a:t>
            </a:r>
          </a:p>
        </p:txBody>
      </p:sp>
      <p:sp>
        <p:nvSpPr>
          <p:cNvPr id="32771" name="Rectangle 3"/>
          <p:cNvSpPr>
            <a:spLocks noGrp="1"/>
          </p:cNvSpPr>
          <p:nvPr>
            <p:ph type="body" idx="4294967295"/>
          </p:nvPr>
        </p:nvSpPr>
        <p:spPr>
          <a:xfrm>
            <a:off x="827088" y="1916113"/>
            <a:ext cx="7507287" cy="4108450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algn="ctr" eaLnBrk="1" hangingPunct="1">
              <a:defRPr/>
            </a:pPr>
            <a:r>
              <a:rPr lang="ru-RU" dirty="0" smtClean="0"/>
              <a:t> спортивно-оздоровительное;</a:t>
            </a:r>
          </a:p>
          <a:p>
            <a:pPr algn="ctr" eaLnBrk="1" hangingPunct="1">
              <a:defRPr/>
            </a:pPr>
            <a:r>
              <a:rPr lang="ru-RU" dirty="0" smtClean="0"/>
              <a:t> научно-познавательное;</a:t>
            </a:r>
          </a:p>
          <a:p>
            <a:pPr algn="ctr" eaLnBrk="1" hangingPunct="1">
              <a:defRPr/>
            </a:pPr>
            <a:r>
              <a:rPr lang="ru-RU" dirty="0" smtClean="0"/>
              <a:t> военно-патриотическое;</a:t>
            </a:r>
          </a:p>
          <a:p>
            <a:pPr algn="ctr" eaLnBrk="1" hangingPunct="1">
              <a:defRPr/>
            </a:pPr>
            <a:r>
              <a:rPr lang="ru-RU" dirty="0" smtClean="0"/>
              <a:t> художественно-эстетическое;</a:t>
            </a:r>
          </a:p>
          <a:p>
            <a:pPr algn="ctr" eaLnBrk="1" hangingPunct="1">
              <a:defRPr/>
            </a:pPr>
            <a:r>
              <a:rPr lang="ru-RU" dirty="0" smtClean="0"/>
              <a:t> общественно полезная деятельность;</a:t>
            </a:r>
          </a:p>
          <a:p>
            <a:pPr algn="ctr" eaLnBrk="1" hangingPunct="1">
              <a:defRPr/>
            </a:pPr>
            <a:r>
              <a:rPr lang="ru-RU" dirty="0" smtClean="0"/>
              <a:t> проектная деятельность.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539750" y="476250"/>
            <a:ext cx="7507288" cy="838200"/>
          </a:xfrm>
          <a:solidFill>
            <a:schemeClr val="accent4"/>
          </a:solidFill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ru-RU" b="1" cap="none" dirty="0" smtClean="0">
                <a:effectLst/>
              </a:rPr>
              <a:t>виды </a:t>
            </a:r>
            <a:r>
              <a:rPr lang="ru-RU" cap="none" dirty="0" smtClean="0">
                <a:effectLst/>
              </a:rPr>
              <a:t>внеурочной деятельности:</a:t>
            </a:r>
          </a:p>
        </p:txBody>
      </p:sp>
      <p:sp>
        <p:nvSpPr>
          <p:cNvPr id="31747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557338"/>
            <a:ext cx="7939087" cy="4525962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     - игровая деятельность;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     - познавательная деятельность;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     - проблемно-ценностное общение;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    - </a:t>
            </a:r>
            <a:r>
              <a:rPr lang="ru-RU" sz="2800" dirty="0" err="1" smtClean="0">
                <a:solidFill>
                  <a:schemeClr val="tx1"/>
                </a:solidFill>
              </a:rPr>
              <a:t>досугово-развлекательная</a:t>
            </a:r>
            <a:r>
              <a:rPr lang="ru-RU" sz="2800" dirty="0" smtClean="0">
                <a:solidFill>
                  <a:schemeClr val="tx1"/>
                </a:solidFill>
              </a:rPr>
              <a:t> деятельность;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     - художественное творчество;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     - социальное творчество;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     - трудовая (производственная) деятельность;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     - спортивно-оздоровительная деятельность;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     - туристско-краеведческая деятельность</a:t>
            </a:r>
            <a:r>
              <a:rPr lang="ru-RU" sz="2800" dirty="0" smtClean="0"/>
              <a:t>.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0" y="333375"/>
            <a:ext cx="323850" cy="6524625"/>
          </a:xfrm>
          <a:prstGeom prst="rect">
            <a:avLst/>
          </a:prstGeom>
          <a:solidFill>
            <a:srgbClr val="008000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1317" name="Group 53"/>
          <p:cNvGraphicFramePr>
            <a:graphicFrameLocks noGrp="1"/>
          </p:cNvGraphicFramePr>
          <p:nvPr/>
        </p:nvGraphicFramePr>
        <p:xfrm>
          <a:off x="2500313" y="571500"/>
          <a:ext cx="4643437" cy="2543810"/>
        </p:xfrm>
        <a:graphic>
          <a:graphicData uri="http://schemas.openxmlformats.org/drawingml/2006/table">
            <a:tbl>
              <a:tblPr/>
              <a:tblGrid>
                <a:gridCol w="2125662"/>
                <a:gridCol w="2517775"/>
              </a:tblGrid>
              <a:tr h="7080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-52"/>
                          <a:cs typeface="Times New Roman" pitchFamily="18" charset="0"/>
                        </a:rPr>
                        <a:t>Учебная деятельность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-52"/>
                        <a:ea typeface="Calibri" pitchFamily="34" charset="-5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-52"/>
                          <a:ea typeface="Calibri" pitchFamily="34" charset="-52"/>
                          <a:cs typeface="Times New Roman" pitchFamily="18" charset="0"/>
                        </a:rPr>
                        <a:t>Обязательная часть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-52"/>
                        <a:ea typeface="Calibri" pitchFamily="34" charset="-5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20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Обязательная (инвариантная) часть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Calibri" pitchFamily="34" charset="-52"/>
                          <a:cs typeface="Times New Roman" pitchFamily="18" charset="0"/>
                        </a:rPr>
                        <a:t>Обязательные предметные области, урочная (аудиторная) занятость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Calibri" pitchFamily="34" charset="-52"/>
                          <a:cs typeface="Times New Roman" pitchFamily="18" charset="0"/>
                        </a:rPr>
                        <a:t>80 %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-52"/>
                        <a:ea typeface="Calibri" pitchFamily="34" charset="-5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Вариативная часть.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Calibri" pitchFamily="34" charset="-52"/>
                          <a:cs typeface="Times New Roman" pitchFamily="18" charset="0"/>
                        </a:rPr>
                        <a:t>Внеурочная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Calibri" pitchFamily="34" charset="-52"/>
                          <a:cs typeface="Times New Roman" pitchFamily="18" charset="0"/>
                        </a:rPr>
                        <a:t>(неаудиторная)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Calibri" pitchFamily="34" charset="-52"/>
                          <a:cs typeface="Times New Roman" pitchFamily="18" charset="0"/>
                        </a:rPr>
                        <a:t>занятость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 pitchFamily="34" charset="-5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Calibri" pitchFamily="34" charset="-52"/>
                          <a:cs typeface="Times New Roman" pitchFamily="18" charset="0"/>
                        </a:rPr>
                        <a:t>20 %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-52"/>
                        <a:ea typeface="Calibri" pitchFamily="34" charset="-5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2" name="Таблица 31"/>
          <p:cNvGraphicFramePr>
            <a:graphicFrameLocks noGrp="1"/>
          </p:cNvGraphicFramePr>
          <p:nvPr/>
        </p:nvGraphicFramePr>
        <p:xfrm>
          <a:off x="2571750" y="3429000"/>
          <a:ext cx="4572032" cy="2362535"/>
        </p:xfrm>
        <a:graphic>
          <a:graphicData uri="http://schemas.openxmlformats.org/drawingml/2006/table">
            <a:tbl>
              <a:tblPr/>
              <a:tblGrid>
                <a:gridCol w="1493335"/>
                <a:gridCol w="1292747"/>
                <a:gridCol w="1785950"/>
              </a:tblGrid>
              <a:tr h="411815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Внеурочная деятельность  10 часов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7420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Общественно-полезные практики. Летние школы.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Тематические лагерные смены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B05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Кружки, секции, экскурсии, научные общества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 smtClean="0">
                          <a:solidFill>
                            <a:srgbClr val="00B05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Общешколь</a:t>
                      </a:r>
                      <a:endParaRPr lang="ru-RU" sz="1800" b="1" dirty="0" smtClean="0">
                        <a:solidFill>
                          <a:srgbClr val="00B05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 smtClean="0">
                          <a:solidFill>
                            <a:srgbClr val="00B05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ные</a:t>
                      </a:r>
                      <a:r>
                        <a:rPr lang="ru-RU" sz="1800" b="1" dirty="0" smtClean="0">
                          <a:solidFill>
                            <a:srgbClr val="00B05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мероприятия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" name="Таблица 32"/>
          <p:cNvGraphicFramePr>
            <a:graphicFrameLocks noGrp="1"/>
          </p:cNvGraphicFramePr>
          <p:nvPr/>
        </p:nvGraphicFramePr>
        <p:xfrm>
          <a:off x="2643188" y="6072188"/>
          <a:ext cx="4357718" cy="560832"/>
        </p:xfrm>
        <a:graphic>
          <a:graphicData uri="http://schemas.openxmlformats.org/drawingml/2006/table">
            <a:tbl>
              <a:tblPr/>
              <a:tblGrid>
                <a:gridCol w="4357718"/>
              </a:tblGrid>
              <a:tr h="1739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Внешкольная деятельность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Социальные партнёры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  <p:sp>
        <p:nvSpPr>
          <p:cNvPr id="7199" name="AutoShape 31"/>
          <p:cNvSpPr>
            <a:spLocks noChangeArrowheads="1"/>
          </p:cNvSpPr>
          <p:nvPr/>
        </p:nvSpPr>
        <p:spPr bwMode="auto">
          <a:xfrm>
            <a:off x="4572000" y="5786438"/>
            <a:ext cx="90488" cy="276225"/>
          </a:xfrm>
          <a:prstGeom prst="upDownArrow">
            <a:avLst>
              <a:gd name="adj1" fmla="val 50000"/>
              <a:gd name="adj2" fmla="val 61052"/>
            </a:avLst>
          </a:prstGeom>
          <a:solidFill>
            <a:srgbClr val="4F81BD"/>
          </a:solidFill>
          <a:ln w="38100">
            <a:solidFill>
              <a:srgbClr val="002060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eaVert"/>
          <a:lstStyle/>
          <a:p>
            <a:pPr>
              <a:defRPr/>
            </a:pPr>
            <a:endParaRPr lang="ru-RU"/>
          </a:p>
        </p:txBody>
      </p:sp>
      <p:sp>
        <p:nvSpPr>
          <p:cNvPr id="7198" name="AutoShape 30"/>
          <p:cNvSpPr>
            <a:spLocks noChangeArrowheads="1"/>
          </p:cNvSpPr>
          <p:nvPr/>
        </p:nvSpPr>
        <p:spPr bwMode="auto">
          <a:xfrm>
            <a:off x="4572000" y="3143250"/>
            <a:ext cx="90488" cy="304800"/>
          </a:xfrm>
          <a:prstGeom prst="upDownArrow">
            <a:avLst>
              <a:gd name="adj1" fmla="val 50000"/>
              <a:gd name="adj2" fmla="val 67369"/>
            </a:avLst>
          </a:prstGeom>
          <a:solidFill>
            <a:srgbClr val="4F81BD"/>
          </a:solidFill>
          <a:ln w="38100">
            <a:solidFill>
              <a:srgbClr val="002060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eaVert"/>
          <a:lstStyle/>
          <a:p>
            <a:pPr>
              <a:defRPr/>
            </a:pPr>
            <a:endParaRPr lang="ru-RU"/>
          </a:p>
        </p:txBody>
      </p:sp>
      <p:sp>
        <p:nvSpPr>
          <p:cNvPr id="7200" name="AutoShape 32"/>
          <p:cNvSpPr>
            <a:spLocks noChangeArrowheads="1"/>
          </p:cNvSpPr>
          <p:nvPr/>
        </p:nvSpPr>
        <p:spPr bwMode="auto">
          <a:xfrm>
            <a:off x="7286644" y="642918"/>
            <a:ext cx="928694" cy="5929354"/>
          </a:xfrm>
          <a:prstGeom prst="leftArrowCallout">
            <a:avLst>
              <a:gd name="adj1" fmla="val 107558"/>
              <a:gd name="adj2" fmla="val 107558"/>
              <a:gd name="adj3" fmla="val 16667"/>
              <a:gd name="adj4" fmla="val 66667"/>
            </a:avLst>
          </a:prstGeom>
          <a:solidFill>
            <a:srgbClr val="FDE9D9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vert270"/>
          <a:lstStyle/>
          <a:p>
            <a:pPr algn="ctr" eaLnBrk="0" hangingPunct="0">
              <a:defRPr/>
            </a:pPr>
            <a:r>
              <a:rPr lang="ru-RU" b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СОДЕРЖАНИЕ ОБРАЗОВАНИЯ МЛАДШИХ ШКОЛЬНИКОВ</a:t>
            </a:r>
            <a:endParaRPr lang="ru-RU" dirty="0">
              <a:latin typeface="Arial" pitchFamily="34" charset="0"/>
            </a:endParaRPr>
          </a:p>
        </p:txBody>
      </p:sp>
      <p:sp>
        <p:nvSpPr>
          <p:cNvPr id="5162" name="AutoShape 29"/>
          <p:cNvSpPr>
            <a:spLocks noChangeArrowheads="1"/>
          </p:cNvSpPr>
          <p:nvPr/>
        </p:nvSpPr>
        <p:spPr bwMode="auto">
          <a:xfrm>
            <a:off x="1428750" y="5929313"/>
            <a:ext cx="1109663" cy="785812"/>
          </a:xfrm>
          <a:prstGeom prst="rightArrowCallout">
            <a:avLst>
              <a:gd name="adj1" fmla="val 25000"/>
              <a:gd name="adj2" fmla="val 25000"/>
              <a:gd name="adj3" fmla="val 21463"/>
              <a:gd name="adj4" fmla="val 66667"/>
            </a:avLst>
          </a:prstGeom>
          <a:solidFill>
            <a:srgbClr val="FDE9D9"/>
          </a:solidFill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ru-RU" sz="1400" b="1">
                <a:latin typeface="Calibri" pitchFamily="34" charset="-52"/>
                <a:ea typeface="Calibri" pitchFamily="34" charset="-52"/>
                <a:cs typeface="Times New Roman" pitchFamily="18" charset="0"/>
              </a:rPr>
              <a:t>Доп. образование</a:t>
            </a:r>
            <a:endParaRPr lang="ru-RU" sz="1400">
              <a:ea typeface="Calibri" pitchFamily="34" charset="-52"/>
              <a:cs typeface="Times New Roman" pitchFamily="18" charset="0"/>
            </a:endParaRPr>
          </a:p>
        </p:txBody>
      </p:sp>
      <p:sp>
        <p:nvSpPr>
          <p:cNvPr id="7202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ru-RU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lang="ru-RU">
              <a:latin typeface="Arial" pitchFamily="34" charset="0"/>
            </a:endParaRPr>
          </a:p>
        </p:txBody>
      </p:sp>
      <p:sp>
        <p:nvSpPr>
          <p:cNvPr id="7204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>
            <a:spAutoFit/>
          </a:bodyPr>
          <a:lstStyle/>
          <a:p>
            <a:pPr>
              <a:defRPr/>
            </a:pPr>
            <a:endParaRPr lang="ru-RU"/>
          </a:p>
        </p:txBody>
      </p:sp>
      <p:sp>
        <p:nvSpPr>
          <p:cNvPr id="7206" name="Rectangle 38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>
            <a:spAutoFit/>
          </a:bodyPr>
          <a:lstStyle/>
          <a:p>
            <a:pPr eaLnBrk="0" hangingPunct="0">
              <a:defRPr/>
            </a:pPr>
            <a:endParaRPr lang="ru-RU" sz="1200">
              <a:solidFill>
                <a:srgbClr val="00B05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ru-RU" sz="120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120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lang="ru-RU" sz="900">
              <a:latin typeface="Arial" pitchFamily="34" charset="0"/>
            </a:endParaRPr>
          </a:p>
          <a:p>
            <a:pPr eaLnBrk="0" hangingPunct="0">
              <a:defRPr/>
            </a:pPr>
            <a:endParaRPr lang="ru-RU">
              <a:latin typeface="Arial" pitchFamily="34" charset="0"/>
            </a:endParaRPr>
          </a:p>
        </p:txBody>
      </p:sp>
      <p:sp>
        <p:nvSpPr>
          <p:cNvPr id="7208" name="Rectangle 40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ru-RU" sz="900">
                <a:latin typeface="Arial" pitchFamily="34" charset="0"/>
              </a:rPr>
              <a:t/>
            </a:r>
            <a:br>
              <a:rPr lang="ru-RU" sz="900">
                <a:latin typeface="Arial" pitchFamily="34" charset="0"/>
              </a:rPr>
            </a:br>
            <a:endParaRPr lang="ru-RU">
              <a:latin typeface="Arial" pitchFamily="34" charset="0"/>
            </a:endParaRPr>
          </a:p>
          <a:p>
            <a:pPr eaLnBrk="0" hangingPunct="0">
              <a:defRPr/>
            </a:pPr>
            <a:r>
              <a:rPr lang="ru-RU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lang="ru-RU" sz="900">
              <a:latin typeface="Arial" pitchFamily="34" charset="0"/>
            </a:endParaRPr>
          </a:p>
          <a:p>
            <a:pPr eaLnBrk="0" hangingPunct="0">
              <a:defRPr/>
            </a:pPr>
            <a:endParaRPr lang="ru-RU">
              <a:latin typeface="Arial" pitchFamily="34" charset="0"/>
            </a:endParaRPr>
          </a:p>
        </p:txBody>
      </p:sp>
      <p:sp>
        <p:nvSpPr>
          <p:cNvPr id="7209" name="AutoShape 41"/>
          <p:cNvSpPr>
            <a:spLocks noChangeArrowheads="1"/>
          </p:cNvSpPr>
          <p:nvPr/>
        </p:nvSpPr>
        <p:spPr bwMode="auto">
          <a:xfrm>
            <a:off x="1428728" y="500042"/>
            <a:ext cx="971551" cy="5286412"/>
          </a:xfrm>
          <a:prstGeom prst="rightArrowCallout">
            <a:avLst>
              <a:gd name="adj1" fmla="val 85057"/>
              <a:gd name="adj2" fmla="val 85057"/>
              <a:gd name="adj3" fmla="val 16667"/>
              <a:gd name="adj4" fmla="val 66667"/>
            </a:avLst>
          </a:prstGeom>
          <a:solidFill>
            <a:srgbClr val="FDE9D9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vert="vert270"/>
          <a:lstStyle/>
          <a:p>
            <a:pPr algn="ctr">
              <a:spcAft>
                <a:spcPts val="1000"/>
              </a:spcAft>
              <a:defRPr/>
            </a:pPr>
            <a:r>
              <a:rPr lang="ru-RU" sz="2200" b="1" dirty="0">
                <a:latin typeface="Calibri" pitchFamily="34" charset="0"/>
              </a:rPr>
              <a:t>Учебный план</a:t>
            </a:r>
            <a:endParaRPr lang="ru-RU" dirty="0">
              <a:latin typeface="Arial" pitchFamily="34" charset="0"/>
            </a:endParaRPr>
          </a:p>
        </p:txBody>
      </p:sp>
      <p:sp>
        <p:nvSpPr>
          <p:cNvPr id="5168" name="Номер слайда 2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6C7BF3-6366-4EBA-B18B-712F9E075468}" type="slidenum">
              <a:rPr lang="ru-RU" smtClean="0"/>
              <a:pPr/>
              <a:t>7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0" y="333375"/>
            <a:ext cx="323850" cy="6524625"/>
          </a:xfrm>
          <a:prstGeom prst="rect">
            <a:avLst/>
          </a:prstGeom>
          <a:solidFill>
            <a:srgbClr val="008000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53" name="Номер слайда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32F678-27C4-40A4-98C4-47802AF0C890}" type="slidenum">
              <a:rPr lang="ru-RU" smtClean="0"/>
              <a:pPr/>
              <a:t>8</a:t>
            </a:fld>
            <a:endParaRPr lang="ru-RU" smtClean="0"/>
          </a:p>
        </p:txBody>
      </p:sp>
      <p:graphicFrame>
        <p:nvGraphicFramePr>
          <p:cNvPr id="12311" name="Group 23"/>
          <p:cNvGraphicFramePr>
            <a:graphicFrameLocks noGrp="1"/>
          </p:cNvGraphicFramePr>
          <p:nvPr/>
        </p:nvGraphicFramePr>
        <p:xfrm>
          <a:off x="1214438" y="571500"/>
          <a:ext cx="7605712" cy="4479925"/>
        </p:xfrm>
        <a:graphic>
          <a:graphicData uri="http://schemas.openxmlformats.org/drawingml/2006/table">
            <a:tbl>
              <a:tblPr/>
              <a:tblGrid>
                <a:gridCol w="3429000"/>
                <a:gridCol w="4176712"/>
              </a:tblGrid>
              <a:tr h="9747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-52"/>
                        <a:ea typeface="Calibri" pitchFamily="34" charset="-5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-52"/>
                          <a:cs typeface="Times New Roman" pitchFamily="18" charset="0"/>
                        </a:rPr>
                        <a:t>Учебная деятельность 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-52"/>
                        <a:ea typeface="Calibri" pitchFamily="34" charset="-5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54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-52"/>
                        <a:ea typeface="Calibri" pitchFamily="34" charset="-5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Calibri" pitchFamily="34" charset="-52"/>
                          <a:cs typeface="Times New Roman" pitchFamily="18" charset="0"/>
                        </a:rPr>
                        <a:t>Обязательные предметные области, урочная (аудиторная) занятость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Calibri" pitchFamily="34" charset="-52"/>
                          <a:cs typeface="Times New Roman" pitchFamily="18" charset="0"/>
                        </a:rPr>
                        <a:t>80 %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-52"/>
                        <a:ea typeface="Calibri" pitchFamily="34" charset="-5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Calibri" pitchFamily="34" charset="-52"/>
                          <a:cs typeface="Times New Roman" pitchFamily="18" charset="0"/>
                        </a:rPr>
                        <a:t>Вариативная часть 20 %</a:t>
                      </a: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 pitchFamily="34" charset="-5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Calibri" pitchFamily="34" charset="-52"/>
                          <a:cs typeface="Times New Roman" pitchFamily="18" charset="0"/>
                        </a:rPr>
                        <a:t>Внеурочная (неаудиторная) занятость</a:t>
                      </a:r>
                      <a:endParaRPr kumimoji="0" lang="ru-RU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-52"/>
                        <a:ea typeface="Calibri" pitchFamily="34" charset="-5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  <p:sp>
        <p:nvSpPr>
          <p:cNvPr id="15" name="Стрелка вверх 14"/>
          <p:cNvSpPr/>
          <p:nvPr/>
        </p:nvSpPr>
        <p:spPr>
          <a:xfrm>
            <a:off x="6143625" y="5000625"/>
            <a:ext cx="785813" cy="157162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ChangeArrowheads="1"/>
          </p:cNvSpPr>
          <p:nvPr/>
        </p:nvSpPr>
        <p:spPr bwMode="auto">
          <a:xfrm>
            <a:off x="0" y="333375"/>
            <a:ext cx="323850" cy="6524625"/>
          </a:xfrm>
          <a:prstGeom prst="rect">
            <a:avLst/>
          </a:prstGeom>
          <a:solidFill>
            <a:srgbClr val="008000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64" name="Rectangle 43"/>
          <p:cNvSpPr>
            <a:spLocks noChangeArrowheads="1"/>
          </p:cNvSpPr>
          <p:nvPr/>
        </p:nvSpPr>
        <p:spPr bwMode="auto">
          <a:xfrm>
            <a:off x="0" y="333375"/>
            <a:ext cx="323850" cy="358775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69" name="Номер слайда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F82CCA-81FE-4F3F-8BAC-40BECD116D8E}" type="slidenum">
              <a:rPr lang="ru-RU" smtClean="0"/>
              <a:pPr/>
              <a:t>9</a:t>
            </a:fld>
            <a:endParaRPr lang="ru-RU" smtClean="0"/>
          </a:p>
        </p:txBody>
      </p:sp>
      <p:graphicFrame>
        <p:nvGraphicFramePr>
          <p:cNvPr id="25627" name="Group 27"/>
          <p:cNvGraphicFramePr>
            <a:graphicFrameLocks noGrp="1"/>
          </p:cNvGraphicFramePr>
          <p:nvPr/>
        </p:nvGraphicFramePr>
        <p:xfrm>
          <a:off x="500063" y="571500"/>
          <a:ext cx="7286625" cy="3949701"/>
        </p:xfrm>
        <a:graphic>
          <a:graphicData uri="http://schemas.openxmlformats.org/drawingml/2006/table">
            <a:tbl>
              <a:tblPr/>
              <a:tblGrid>
                <a:gridCol w="2581275"/>
                <a:gridCol w="1914525"/>
                <a:gridCol w="2790825"/>
              </a:tblGrid>
              <a:tr h="112871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-52"/>
                          <a:cs typeface="Times New Roman" pitchFamily="18" charset="0"/>
                        </a:rPr>
                        <a:t>Внеурочная деятельность  10 часов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-52"/>
                          <a:cs typeface="Times New Roman" pitchFamily="18" charset="0"/>
                        </a:rPr>
                        <a:t>(вторая половина дня, суббота, каникулы)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-52"/>
                        <a:ea typeface="Calibri" pitchFamily="34" charset="-5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ea typeface="Calibri" pitchFamily="34" charset="-52"/>
                          <a:cs typeface="Times New Roman" pitchFamily="18" charset="0"/>
                        </a:rPr>
                        <a:t>Общественно-полезные практики. Летние школы.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ea typeface="Calibri" pitchFamily="34" charset="-52"/>
                          <a:cs typeface="Times New Roman" pitchFamily="18" charset="0"/>
                        </a:rPr>
                        <a:t>Тематические лагерные смены.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-52"/>
                        <a:ea typeface="Calibri" pitchFamily="34" charset="-5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ea typeface="Calibri" pitchFamily="34" charset="-52"/>
                          <a:cs typeface="Times New Roman" pitchFamily="18" charset="0"/>
                        </a:rPr>
                        <a:t>Кружки, секции, экскурсии, научные общества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-52"/>
                        <a:ea typeface="Calibri" pitchFamily="34" charset="-5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ea typeface="Calibri" pitchFamily="34" charset="-52"/>
                          <a:cs typeface="Times New Roman" pitchFamily="18" charset="0"/>
                        </a:rPr>
                        <a:t>Общешколь-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ea typeface="Calibri" pitchFamily="34" charset="-52"/>
                          <a:cs typeface="Times New Roman" pitchFamily="18" charset="0"/>
                        </a:rPr>
                        <a:t>ные мероприятия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-52"/>
                        <a:ea typeface="Calibri" pitchFamily="34" charset="-5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EF3"/>
                    </a:solidFill>
                  </a:tcPr>
                </a:tc>
              </a:tr>
            </a:tbl>
          </a:graphicData>
        </a:graphic>
      </p:graphicFrame>
      <p:pic>
        <p:nvPicPr>
          <p:cNvPr id="28695" name="Picture 2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11910" y="4660143"/>
            <a:ext cx="3571837" cy="207813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8696" name="Picture 24" descr="H:\образование\мероприятия н кл 2008-09\фото\100_0939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5457827" y="3363912"/>
            <a:ext cx="3181350" cy="23862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580</Words>
  <Application>Microsoft Office PowerPoint</Application>
  <PresentationFormat>Экран (4:3)</PresentationFormat>
  <Paragraphs>147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Требования стандарта к организации внеурочной деятельности:</vt:lpstr>
      <vt:lpstr>Внеурочная деятельность</vt:lpstr>
      <vt:lpstr>Цель внеучебной деятельности -</vt:lpstr>
      <vt:lpstr>Основные направления внеурочной деятельности:</vt:lpstr>
      <vt:lpstr>виды внеурочной деятельности:</vt:lpstr>
      <vt:lpstr>Слайд 7</vt:lpstr>
      <vt:lpstr>Слайд 8</vt:lpstr>
      <vt:lpstr>Слайд 9</vt:lpstr>
      <vt:lpstr>Реализация внеурочных курсов по направлениям деятельности  на 2011-2015учебные года </vt:lpstr>
      <vt:lpstr>Результаты и эффекты внеурочной деятельности: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DNA7 X86</dc:creator>
  <cp:lastModifiedBy>sekret</cp:lastModifiedBy>
  <cp:revision>13</cp:revision>
  <dcterms:created xsi:type="dcterms:W3CDTF">2011-04-28T11:19:47Z</dcterms:created>
  <dcterms:modified xsi:type="dcterms:W3CDTF">2011-08-25T04:43:30Z</dcterms:modified>
</cp:coreProperties>
</file>