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E2F357E6-B268-4079-901D-B0629F09283D}" type="datetimeFigureOut">
              <a:rPr lang="ru-RU" smtClean="0"/>
              <a:t>19.02.2011</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2FC0BF79-EBE6-4AF7-A98B-91784DFD9E5A}" type="slidenum">
              <a:rPr lang="ru-RU" smtClean="0"/>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2F357E6-B268-4079-901D-B0629F09283D}" type="datetimeFigureOut">
              <a:rPr lang="ru-RU" smtClean="0"/>
              <a:t>19.02.2011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0BF79-EBE6-4AF7-A98B-91784DFD9E5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2F357E6-B268-4079-901D-B0629F09283D}" type="datetimeFigureOut">
              <a:rPr lang="ru-RU" smtClean="0"/>
              <a:t>19.02.2011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0BF79-EBE6-4AF7-A98B-91784DFD9E5A}" type="slidenum">
              <a:rPr lang="ru-RU" smtClean="0"/>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E2F357E6-B268-4079-901D-B0629F09283D}" type="datetimeFigureOut">
              <a:rPr lang="ru-RU" smtClean="0"/>
              <a:t>19.02.2011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0BF79-EBE6-4AF7-A98B-91784DFD9E5A}" type="slidenum">
              <a:rPr lang="ru-RU" smtClean="0"/>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E2F357E6-B268-4079-901D-B0629F09283D}" type="datetimeFigureOut">
              <a:rPr lang="ru-RU" smtClean="0"/>
              <a:t>19.02.2011</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2FC0BF79-EBE6-4AF7-A98B-91784DFD9E5A}" type="slidenum">
              <a:rPr lang="ru-RU" smtClean="0"/>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2F357E6-B268-4079-901D-B0629F09283D}" type="datetimeFigureOut">
              <a:rPr lang="ru-RU" smtClean="0"/>
              <a:t>19.02.2011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0BF79-EBE6-4AF7-A98B-91784DFD9E5A}" type="slidenum">
              <a:rPr lang="ru-RU" smtClean="0"/>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E2F357E6-B268-4079-901D-B0629F09283D}" type="datetimeFigureOut">
              <a:rPr lang="ru-RU" smtClean="0"/>
              <a:t>19.02.2011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C0BF79-EBE6-4AF7-A98B-91784DFD9E5A}" type="slidenum">
              <a:rPr lang="ru-RU" smtClean="0"/>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2F357E6-B268-4079-901D-B0629F09283D}" type="datetimeFigureOut">
              <a:rPr lang="ru-RU" smtClean="0"/>
              <a:t>19.02.2011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C0BF79-EBE6-4AF7-A98B-91784DFD9E5A}" type="slidenum">
              <a:rPr lang="ru-RU" smtClean="0"/>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F357E6-B268-4079-901D-B0629F09283D}" type="datetimeFigureOut">
              <a:rPr lang="ru-RU" smtClean="0"/>
              <a:t>19.02.2011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C0BF79-EBE6-4AF7-A98B-91784DFD9E5A}" type="slidenum">
              <a:rPr lang="ru-RU" smtClean="0"/>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2F357E6-B268-4079-901D-B0629F09283D}" type="datetimeFigureOut">
              <a:rPr lang="ru-RU" smtClean="0"/>
              <a:t>19.02.2011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0BF79-EBE6-4AF7-A98B-91784DFD9E5A}"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2F357E6-B268-4079-901D-B0629F09283D}" type="datetimeFigureOut">
              <a:rPr lang="ru-RU" smtClean="0"/>
              <a:t>19.02.2011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0BF79-EBE6-4AF7-A98B-91784DFD9E5A}"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2F357E6-B268-4079-901D-B0629F09283D}" type="datetimeFigureOut">
              <a:rPr lang="ru-RU" smtClean="0"/>
              <a:t>19.02.2011</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2FC0BF79-EBE6-4AF7-A98B-91784DFD9E5A}" type="slidenum">
              <a:rPr lang="ru-RU" smtClean="0"/>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Z:\&#1048;&#1047;&#1059;&#1052;&#1056;&#1059;&#1044;\&#1050;&#1083;.%20&#1095;&#1072;&#1089;%20&#1057;&#1077;&#1084;&#1100;&#1103;%20&#1074;%20&#1084;&#1086;&#1077;&#1081;%20&#1078;&#1080;&#1079;&#1085;&#1080;\064%20-%20L.%20Lesh'enko%20-%20Roditel'skii'%20dom.mp3"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59113" y="260350"/>
            <a:ext cx="6696075" cy="3527425"/>
          </a:xfrm>
        </p:spPr>
        <p:txBody>
          <a:bodyPr/>
          <a:lstStyle/>
          <a:p>
            <a:r>
              <a:rPr lang="ru-RU" sz="6000" b="1" i="1">
                <a:solidFill>
                  <a:schemeClr val="hlink"/>
                </a:solidFill>
                <a:effectLst>
                  <a:outerShdw blurRad="38100" dist="38100" dir="2700000" algn="tl">
                    <a:srgbClr val="C0C0C0"/>
                  </a:outerShdw>
                </a:effectLst>
              </a:rPr>
              <a:t>Семья в моей </a:t>
            </a:r>
            <a:br>
              <a:rPr lang="ru-RU" sz="6000" b="1" i="1">
                <a:solidFill>
                  <a:schemeClr val="hlink"/>
                </a:solidFill>
                <a:effectLst>
                  <a:outerShdw blurRad="38100" dist="38100" dir="2700000" algn="tl">
                    <a:srgbClr val="C0C0C0"/>
                  </a:outerShdw>
                </a:effectLst>
              </a:rPr>
            </a:br>
            <a:r>
              <a:rPr lang="ru-RU" sz="6000" b="1" i="1">
                <a:solidFill>
                  <a:schemeClr val="hlink"/>
                </a:solidFill>
                <a:effectLst>
                  <a:outerShdw blurRad="38100" dist="38100" dir="2700000" algn="tl">
                    <a:srgbClr val="C0C0C0"/>
                  </a:outerShdw>
                </a:effectLst>
              </a:rPr>
              <a:t>жизни</a:t>
            </a:r>
            <a:r>
              <a:rPr lang="ru-RU"/>
              <a:t/>
            </a:r>
            <a:br>
              <a:rPr lang="ru-RU"/>
            </a:br>
            <a:r>
              <a:rPr lang="ru-RU"/>
              <a:t/>
            </a:r>
            <a:br>
              <a:rPr lang="ru-RU"/>
            </a:br>
            <a:endParaRPr lang="ru-RU"/>
          </a:p>
        </p:txBody>
      </p:sp>
      <p:sp>
        <p:nvSpPr>
          <p:cNvPr id="2051" name="Rectangle 3"/>
          <p:cNvSpPr>
            <a:spLocks noGrp="1" noChangeArrowheads="1"/>
          </p:cNvSpPr>
          <p:nvPr>
            <p:ph type="subTitle" idx="1"/>
          </p:nvPr>
        </p:nvSpPr>
        <p:spPr>
          <a:xfrm>
            <a:off x="4211638" y="4005263"/>
            <a:ext cx="4932362" cy="2160587"/>
          </a:xfrm>
        </p:spPr>
        <p:txBody>
          <a:bodyPr/>
          <a:lstStyle/>
          <a:p>
            <a:r>
              <a:rPr lang="ru-RU" sz="4000">
                <a:solidFill>
                  <a:srgbClr val="990033"/>
                </a:solidFill>
                <a:effectLst>
                  <a:outerShdw blurRad="38100" dist="38100" dir="2700000" algn="tl">
                    <a:srgbClr val="C0C0C0"/>
                  </a:outerShdw>
                </a:effectLst>
              </a:rPr>
              <a:t>Классный час для учеников </a:t>
            </a:r>
          </a:p>
          <a:p>
            <a:r>
              <a:rPr lang="ru-RU" sz="4000">
                <a:solidFill>
                  <a:srgbClr val="990033"/>
                </a:solidFill>
                <a:effectLst>
                  <a:outerShdw blurRad="38100" dist="38100" dir="2700000" algn="tl">
                    <a:srgbClr val="C0C0C0"/>
                  </a:outerShdw>
                </a:effectLst>
              </a:rPr>
              <a:t>5-го класса</a:t>
            </a:r>
          </a:p>
        </p:txBody>
      </p:sp>
      <p:pic>
        <p:nvPicPr>
          <p:cNvPr id="2057" name="Picture 9" descr="126363"/>
          <p:cNvPicPr>
            <a:picLocks noChangeAspect="1" noChangeArrowheads="1"/>
          </p:cNvPicPr>
          <p:nvPr/>
        </p:nvPicPr>
        <p:blipFill>
          <a:blip r:embed="rId2"/>
          <a:srcRect/>
          <a:stretch>
            <a:fillRect/>
          </a:stretch>
        </p:blipFill>
        <p:spPr bwMode="auto">
          <a:xfrm>
            <a:off x="0" y="620713"/>
            <a:ext cx="3700463" cy="551656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0" y="0"/>
            <a:ext cx="9144000" cy="6858000"/>
          </a:xfrm>
        </p:spPr>
        <p:txBody>
          <a:bodyPr/>
          <a:lstStyle/>
          <a:p>
            <a:pPr>
              <a:lnSpc>
                <a:spcPct val="80000"/>
              </a:lnSpc>
            </a:pPr>
            <a:endParaRPr lang="ru-RU" sz="2000" u="sng"/>
          </a:p>
          <a:p>
            <a:pPr>
              <a:lnSpc>
                <a:spcPct val="80000"/>
              </a:lnSpc>
              <a:buFont typeface="Wingdings" pitchFamily="2" charset="2"/>
              <a:buChar char="Ш"/>
            </a:pPr>
            <a:r>
              <a:rPr lang="ru-RU" sz="2800" b="1" u="sng">
                <a:solidFill>
                  <a:srgbClr val="990033"/>
                </a:solidFill>
              </a:rPr>
              <a:t>Предлагается детям поиграть в «строителей».</a:t>
            </a:r>
          </a:p>
          <a:p>
            <a:pPr>
              <a:lnSpc>
                <a:spcPct val="80000"/>
              </a:lnSpc>
              <a:buFont typeface="Wingdings" pitchFamily="2" charset="2"/>
              <a:buNone/>
            </a:pPr>
            <a:r>
              <a:rPr lang="ru-RU" sz="2000"/>
              <a:t>     </a:t>
            </a:r>
          </a:p>
          <a:p>
            <a:pPr>
              <a:lnSpc>
                <a:spcPct val="80000"/>
              </a:lnSpc>
              <a:buFont typeface="Wingdings" pitchFamily="2" charset="2"/>
              <a:buNone/>
            </a:pPr>
            <a:r>
              <a:rPr lang="ru-RU" sz="2000"/>
              <a:t>     Для этого делим класс на три бригады.</a:t>
            </a:r>
          </a:p>
          <a:p>
            <a:pPr>
              <a:lnSpc>
                <a:spcPct val="80000"/>
              </a:lnSpc>
            </a:pPr>
            <a:endParaRPr lang="ru-RU" sz="2000" u="sng"/>
          </a:p>
          <a:p>
            <a:pPr>
              <a:lnSpc>
                <a:spcPct val="80000"/>
              </a:lnSpc>
            </a:pPr>
            <a:r>
              <a:rPr lang="ru-RU" sz="2000" b="1" u="sng"/>
              <a:t>Задание для первой бригады:</a:t>
            </a:r>
            <a:r>
              <a:rPr lang="ru-RU" sz="2000"/>
              <a:t> на «кирпичиках», предложенных вам, записать как можно больше слов, которые в связи со словом «ДОМ» «приходят в голову».</a:t>
            </a:r>
          </a:p>
          <a:p>
            <a:pPr>
              <a:lnSpc>
                <a:spcPct val="80000"/>
              </a:lnSpc>
              <a:buFontTx/>
              <a:buNone/>
            </a:pPr>
            <a:r>
              <a:rPr lang="ru-RU" sz="2000"/>
              <a:t>      ДОМ – это …(крепость, очаг…)</a:t>
            </a:r>
          </a:p>
          <a:p>
            <a:pPr>
              <a:lnSpc>
                <a:spcPct val="80000"/>
              </a:lnSpc>
            </a:pPr>
            <a:r>
              <a:rPr lang="ru-RU" sz="2000" b="1" u="sng"/>
              <a:t>Задание для второй бригады:</a:t>
            </a:r>
            <a:r>
              <a:rPr lang="ru-RU" sz="2000"/>
              <a:t> предложить написать несколько этических понятий, которые составляют «фундамент» ДОМА.</a:t>
            </a:r>
          </a:p>
          <a:p>
            <a:pPr>
              <a:lnSpc>
                <a:spcPct val="80000"/>
              </a:lnSpc>
              <a:buFontTx/>
              <a:buNone/>
            </a:pPr>
            <a:r>
              <a:rPr lang="ru-RU" sz="2000"/>
              <a:t>     Взаимопонимание… (Что еще вы можете предложить для крепости семейных отношений?)</a:t>
            </a:r>
          </a:p>
          <a:p>
            <a:pPr>
              <a:lnSpc>
                <a:spcPct val="80000"/>
              </a:lnSpc>
            </a:pPr>
            <a:r>
              <a:rPr lang="ru-RU" sz="2000" b="1" u="sng"/>
              <a:t>Задание для третьей бригады:</a:t>
            </a:r>
            <a:r>
              <a:rPr lang="ru-RU" sz="2000" u="sng"/>
              <a:t> </a:t>
            </a:r>
            <a:r>
              <a:rPr lang="ru-RU" sz="2000"/>
              <a:t>создайте «технику безопасности» в конфликтных ситуациях, которые неизбежны в семье.</a:t>
            </a:r>
          </a:p>
          <a:p>
            <a:pPr>
              <a:lnSpc>
                <a:spcPct val="80000"/>
              </a:lnSpc>
              <a:buFontTx/>
              <a:buNone/>
            </a:pPr>
            <a:r>
              <a:rPr lang="ru-RU" sz="2000"/>
              <a:t>     Что можно и что нельзя делать.</a:t>
            </a:r>
          </a:p>
          <a:p>
            <a:pPr>
              <a:lnSpc>
                <a:spcPct val="80000"/>
              </a:lnSpc>
              <a:buFont typeface="Wingdings" pitchFamily="2" charset="2"/>
              <a:buChar char="Ш"/>
            </a:pPr>
            <a:endParaRPr lang="ru-RU" sz="2000"/>
          </a:p>
          <a:p>
            <a:pPr>
              <a:lnSpc>
                <a:spcPct val="80000"/>
              </a:lnSpc>
              <a:buFont typeface="Wingdings" pitchFamily="2" charset="2"/>
              <a:buChar char="Ш"/>
            </a:pPr>
            <a:r>
              <a:rPr lang="ru-RU" sz="2000" b="1"/>
              <a:t>Когда «строительный материал» готов, построим ДОМ.</a:t>
            </a:r>
            <a:r>
              <a:rPr lang="ru-RU" sz="2000"/>
              <a:t> </a:t>
            </a:r>
          </a:p>
          <a:p>
            <a:pPr>
              <a:lnSpc>
                <a:spcPct val="80000"/>
              </a:lnSpc>
              <a:buFont typeface="Wingdings" pitchFamily="2" charset="2"/>
              <a:buNone/>
            </a:pPr>
            <a:r>
              <a:rPr lang="ru-RU" sz="2000"/>
              <a:t>     Проходит дискуссия. «Прораб» каждой бригады прикрепляет «кирпичики» на плакат с контурами ДОМА.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476250"/>
            <a:ext cx="8229600" cy="5649913"/>
          </a:xfrm>
        </p:spPr>
        <p:txBody>
          <a:bodyPr/>
          <a:lstStyle/>
          <a:p>
            <a:pPr>
              <a:buFont typeface="Wingdings" pitchFamily="2" charset="2"/>
              <a:buChar char="Ш"/>
            </a:pPr>
            <a:r>
              <a:rPr lang="ru-RU" sz="2800" b="1" u="sng">
                <a:solidFill>
                  <a:srgbClr val="990033"/>
                </a:solidFill>
              </a:rPr>
              <a:t>«Приходите в гости к нам!»</a:t>
            </a:r>
            <a:r>
              <a:rPr lang="ru-RU" sz="2000"/>
              <a:t> </a:t>
            </a:r>
          </a:p>
          <a:p>
            <a:pPr>
              <a:buFont typeface="Wingdings" pitchFamily="2" charset="2"/>
              <a:buNone/>
            </a:pPr>
            <a:r>
              <a:rPr lang="ru-RU" sz="2000"/>
              <a:t>     Удача праздника зависит от царящей в доме атмосферы. Приятная беседа, непринужденное веселье, радостное оживление. Конечно, многое зависит от гостей, но главную роль все же играют хозяева ДОМА. Теперь каждая команда становится хозяевами дома. Ребята должны нарисовать пригласительную открытку и придумать соответствующий текст.</a:t>
            </a:r>
          </a:p>
          <a:p>
            <a:pPr>
              <a:buFont typeface="Wingdings" pitchFamily="2" charset="2"/>
              <a:buChar char="Ш"/>
            </a:pPr>
            <a:r>
              <a:rPr lang="ru-RU" sz="2800" b="1" u="sng">
                <a:solidFill>
                  <a:srgbClr val="990033"/>
                </a:solidFill>
              </a:rPr>
              <a:t>Организуется чаепитие, танцевальный перерыв.</a:t>
            </a:r>
          </a:p>
          <a:p>
            <a:pPr>
              <a:buFont typeface="Wingdings" pitchFamily="2" charset="2"/>
              <a:buChar char="Ш"/>
            </a:pPr>
            <a:r>
              <a:rPr lang="ru-RU" sz="2800" b="1" u="sng">
                <a:solidFill>
                  <a:srgbClr val="990033"/>
                </a:solidFill>
              </a:rPr>
              <a:t>Разыгрывание ролевых ситуаций.</a:t>
            </a:r>
            <a:endParaRPr lang="ru-RU" sz="2800">
              <a:solidFill>
                <a:srgbClr val="990033"/>
              </a:solidFill>
            </a:endParaRPr>
          </a:p>
          <a:p>
            <a:pPr>
              <a:buFont typeface="Wingdings" pitchFamily="2" charset="2"/>
              <a:buNone/>
            </a:pPr>
            <a:r>
              <a:rPr lang="ru-RU" sz="2000"/>
              <a:t>     Праздники заканчиваются, а жизнь идет своей чередой. Часто возникают конфликтные ситуации. Каждая из команд получает задание – ситуацию, которой нужно придумать концовку. Все ребята обсуждают, предлагают свои варианты разрешения конфликтов. Ситуации можно разыграть.</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476250"/>
            <a:ext cx="8229600" cy="5649913"/>
          </a:xfrm>
        </p:spPr>
        <p:txBody>
          <a:bodyPr/>
          <a:lstStyle/>
          <a:p>
            <a:pPr>
              <a:buFont typeface="Wingdings" pitchFamily="2" charset="2"/>
              <a:buChar char="Ш"/>
            </a:pPr>
            <a:r>
              <a:rPr lang="ru-RU" sz="2800" b="1" u="sng">
                <a:solidFill>
                  <a:srgbClr val="990033"/>
                </a:solidFill>
              </a:rPr>
              <a:t>«Приходите в гости к нам!»</a:t>
            </a:r>
            <a:r>
              <a:rPr lang="ru-RU" sz="2000"/>
              <a:t> </a:t>
            </a:r>
          </a:p>
          <a:p>
            <a:pPr>
              <a:buFont typeface="Wingdings" pitchFamily="2" charset="2"/>
              <a:buNone/>
            </a:pPr>
            <a:r>
              <a:rPr lang="ru-RU" sz="2000"/>
              <a:t>     Удача праздника зависит от царящей в доме атмосферы. Приятная беседа, непринужденное веселье, радостное оживление. Конечно, многое зависит от гостей, но главную роль все же играют хозяева ДОМА. Теперь каждая команда становится хозяевами дома. Ребята должны нарисовать пригласительную открытку и придумать соответствующий текст.</a:t>
            </a:r>
          </a:p>
          <a:p>
            <a:pPr>
              <a:buFont typeface="Wingdings" pitchFamily="2" charset="2"/>
              <a:buChar char="Ш"/>
            </a:pPr>
            <a:r>
              <a:rPr lang="ru-RU" sz="2800" b="1" u="sng">
                <a:solidFill>
                  <a:srgbClr val="990033"/>
                </a:solidFill>
              </a:rPr>
              <a:t>Организуется чаепитие, танцевальный перерыв.</a:t>
            </a:r>
          </a:p>
          <a:p>
            <a:pPr>
              <a:buFont typeface="Wingdings" pitchFamily="2" charset="2"/>
              <a:buChar char="Ш"/>
            </a:pPr>
            <a:r>
              <a:rPr lang="ru-RU" sz="2800" b="1" u="sng">
                <a:solidFill>
                  <a:srgbClr val="990033"/>
                </a:solidFill>
              </a:rPr>
              <a:t>Разыгрывание ролевых ситуаций.</a:t>
            </a:r>
            <a:endParaRPr lang="ru-RU" sz="2800">
              <a:solidFill>
                <a:srgbClr val="990033"/>
              </a:solidFill>
            </a:endParaRPr>
          </a:p>
          <a:p>
            <a:pPr>
              <a:buFont typeface="Wingdings" pitchFamily="2" charset="2"/>
              <a:buNone/>
            </a:pPr>
            <a:r>
              <a:rPr lang="ru-RU" sz="2000"/>
              <a:t>     Праздники заканчиваются, а жизнь идет своей чередой. Часто возникают конфликтные ситуации. Каждая из команд получает задание – ситуацию, которой нужно придумать концовку. Все ребята обсуждают, предлагают свои варианты разрешения конфликтов. Ситуации можно разыграть.</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160"/>
          <p:cNvPicPr>
            <a:picLocks noChangeAspect="1" noChangeArrowheads="1"/>
          </p:cNvPicPr>
          <p:nvPr/>
        </p:nvPicPr>
        <p:blipFill>
          <a:blip r:embed="rId2"/>
          <a:srcRect/>
          <a:stretch>
            <a:fillRect/>
          </a:stretch>
        </p:blipFill>
        <p:spPr bwMode="auto">
          <a:xfrm>
            <a:off x="1116013" y="-55563"/>
            <a:ext cx="6913562" cy="69135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event3800"/>
          <p:cNvPicPr>
            <a:picLocks noChangeAspect="1" noChangeArrowheads="1"/>
          </p:cNvPicPr>
          <p:nvPr/>
        </p:nvPicPr>
        <p:blipFill>
          <a:blip r:embed="rId2"/>
          <a:srcRect/>
          <a:stretch>
            <a:fillRect/>
          </a:stretch>
        </p:blipFill>
        <p:spPr bwMode="auto">
          <a:xfrm>
            <a:off x="6223000" y="3573463"/>
            <a:ext cx="2921000" cy="3284537"/>
          </a:xfrm>
          <a:prstGeom prst="rect">
            <a:avLst/>
          </a:prstGeom>
          <a:noFill/>
        </p:spPr>
      </p:pic>
      <p:pic>
        <p:nvPicPr>
          <p:cNvPr id="14347" name="Picture 11" descr="big"/>
          <p:cNvPicPr>
            <a:picLocks noChangeAspect="1" noChangeArrowheads="1"/>
          </p:cNvPicPr>
          <p:nvPr/>
        </p:nvPicPr>
        <p:blipFill>
          <a:blip r:embed="rId3"/>
          <a:srcRect/>
          <a:stretch>
            <a:fillRect/>
          </a:stretch>
        </p:blipFill>
        <p:spPr bwMode="auto">
          <a:xfrm>
            <a:off x="0" y="0"/>
            <a:ext cx="3276600" cy="2127250"/>
          </a:xfrm>
          <a:prstGeom prst="rect">
            <a:avLst/>
          </a:prstGeom>
          <a:noFill/>
        </p:spPr>
      </p:pic>
      <p:pic>
        <p:nvPicPr>
          <p:cNvPr id="14350" name="Picture 14" descr="6545974ef38b9e7539efca5123a04606"/>
          <p:cNvPicPr>
            <a:picLocks noChangeAspect="1" noChangeArrowheads="1"/>
          </p:cNvPicPr>
          <p:nvPr/>
        </p:nvPicPr>
        <p:blipFill>
          <a:blip r:embed="rId4"/>
          <a:srcRect/>
          <a:stretch>
            <a:fillRect/>
          </a:stretch>
        </p:blipFill>
        <p:spPr bwMode="auto">
          <a:xfrm>
            <a:off x="0" y="2133600"/>
            <a:ext cx="3071813" cy="4724400"/>
          </a:xfrm>
          <a:prstGeom prst="rect">
            <a:avLst/>
          </a:prstGeom>
          <a:noFill/>
        </p:spPr>
      </p:pic>
      <p:pic>
        <p:nvPicPr>
          <p:cNvPr id="14351" name="Picture 15" descr="38469012_blizkiy_chelovek"/>
          <p:cNvPicPr>
            <a:picLocks noChangeAspect="1" noChangeArrowheads="1"/>
          </p:cNvPicPr>
          <p:nvPr/>
        </p:nvPicPr>
        <p:blipFill>
          <a:blip r:embed="rId5"/>
          <a:srcRect/>
          <a:stretch>
            <a:fillRect/>
          </a:stretch>
        </p:blipFill>
        <p:spPr bwMode="auto">
          <a:xfrm>
            <a:off x="2484438" y="3554413"/>
            <a:ext cx="4464050" cy="3303587"/>
          </a:xfrm>
          <a:prstGeom prst="rect">
            <a:avLst/>
          </a:prstGeom>
          <a:noFill/>
        </p:spPr>
      </p:pic>
      <p:pic>
        <p:nvPicPr>
          <p:cNvPr id="14352" name="Picture 16" descr="s03"/>
          <p:cNvPicPr>
            <a:picLocks noChangeAspect="1" noChangeArrowheads="1"/>
          </p:cNvPicPr>
          <p:nvPr/>
        </p:nvPicPr>
        <p:blipFill>
          <a:blip r:embed="rId6"/>
          <a:srcRect/>
          <a:stretch>
            <a:fillRect/>
          </a:stretch>
        </p:blipFill>
        <p:spPr bwMode="auto">
          <a:xfrm>
            <a:off x="3132138" y="-458788"/>
            <a:ext cx="3316287" cy="4032251"/>
          </a:xfrm>
          <a:prstGeom prst="rect">
            <a:avLst/>
          </a:prstGeom>
          <a:noFill/>
        </p:spPr>
      </p:pic>
      <p:pic>
        <p:nvPicPr>
          <p:cNvPr id="14353" name="Picture 17" descr="36133910_malchikoduvanchik"/>
          <p:cNvPicPr>
            <a:picLocks noChangeAspect="1" noChangeArrowheads="1"/>
          </p:cNvPicPr>
          <p:nvPr/>
        </p:nvPicPr>
        <p:blipFill>
          <a:blip r:embed="rId7"/>
          <a:srcRect/>
          <a:stretch>
            <a:fillRect/>
          </a:stretch>
        </p:blipFill>
        <p:spPr bwMode="auto">
          <a:xfrm>
            <a:off x="5665788" y="0"/>
            <a:ext cx="3478212" cy="357346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132138" y="0"/>
            <a:ext cx="6011862" cy="1873250"/>
          </a:xfrm>
        </p:spPr>
        <p:txBody>
          <a:bodyPr/>
          <a:lstStyle/>
          <a:p>
            <a:r>
              <a:rPr lang="ru-RU" b="1" i="1">
                <a:solidFill>
                  <a:schemeClr val="hlink"/>
                </a:solidFill>
              </a:rPr>
              <a:t>Семья вся вместе – душа на месте.</a:t>
            </a:r>
          </a:p>
        </p:txBody>
      </p:sp>
      <p:pic>
        <p:nvPicPr>
          <p:cNvPr id="7175" name="Picture 7" descr="fc55bbd3e7a9"/>
          <p:cNvPicPr>
            <a:picLocks noChangeAspect="1" noChangeArrowheads="1"/>
          </p:cNvPicPr>
          <p:nvPr/>
        </p:nvPicPr>
        <p:blipFill>
          <a:blip r:embed="rId2"/>
          <a:srcRect/>
          <a:stretch>
            <a:fillRect/>
          </a:stretch>
        </p:blipFill>
        <p:spPr bwMode="auto">
          <a:xfrm>
            <a:off x="323850" y="2060575"/>
            <a:ext cx="6804025" cy="45180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r>
              <a:rPr lang="ru-RU" sz="3600" b="1" i="1">
                <a:solidFill>
                  <a:schemeClr val="hlink"/>
                </a:solidFill>
              </a:rPr>
              <a:t>Актуальные вопросы для обсуждения с детьми:</a:t>
            </a:r>
          </a:p>
        </p:txBody>
      </p:sp>
      <p:sp>
        <p:nvSpPr>
          <p:cNvPr id="3075" name="Rectangle 3"/>
          <p:cNvSpPr>
            <a:spLocks noGrp="1" noChangeArrowheads="1"/>
          </p:cNvSpPr>
          <p:nvPr>
            <p:ph sz="quarter" idx="1"/>
          </p:nvPr>
        </p:nvSpPr>
        <p:spPr>
          <a:xfrm>
            <a:off x="457200" y="1600200"/>
            <a:ext cx="8229600" cy="5257800"/>
          </a:xfrm>
        </p:spPr>
        <p:txBody>
          <a:bodyPr/>
          <a:lstStyle/>
          <a:p>
            <a:r>
              <a:rPr lang="ru-RU" sz="2800" b="1">
                <a:solidFill>
                  <a:schemeClr val="tx2"/>
                </a:solidFill>
              </a:rPr>
              <a:t>Что для тебя означает понятие </a:t>
            </a:r>
            <a:r>
              <a:rPr lang="ru-RU" sz="2800" b="1" i="1">
                <a:solidFill>
                  <a:schemeClr val="tx2"/>
                </a:solidFill>
              </a:rPr>
              <a:t>ДОМ</a:t>
            </a:r>
            <a:r>
              <a:rPr lang="ru-RU" sz="2800" b="1">
                <a:solidFill>
                  <a:schemeClr val="tx2"/>
                </a:solidFill>
              </a:rPr>
              <a:t>?</a:t>
            </a:r>
          </a:p>
          <a:p>
            <a:r>
              <a:rPr lang="ru-RU" sz="2800" b="1">
                <a:solidFill>
                  <a:schemeClr val="tx2"/>
                </a:solidFill>
              </a:rPr>
              <a:t>Как сохранить тепло </a:t>
            </a:r>
            <a:r>
              <a:rPr lang="ru-RU" sz="2800" b="1" i="1">
                <a:solidFill>
                  <a:schemeClr val="tx2"/>
                </a:solidFill>
              </a:rPr>
              <a:t>ДОМА</a:t>
            </a:r>
            <a:r>
              <a:rPr lang="ru-RU" sz="2800" b="1">
                <a:solidFill>
                  <a:schemeClr val="tx2"/>
                </a:solidFill>
              </a:rPr>
              <a:t>?</a:t>
            </a:r>
          </a:p>
          <a:p>
            <a:r>
              <a:rPr lang="ru-RU" sz="2800" b="1">
                <a:solidFill>
                  <a:schemeClr val="tx2"/>
                </a:solidFill>
              </a:rPr>
              <a:t>Какая </a:t>
            </a:r>
            <a:r>
              <a:rPr lang="ru-RU" sz="2800" b="1" i="1">
                <a:solidFill>
                  <a:schemeClr val="tx2"/>
                </a:solidFill>
              </a:rPr>
              <a:t>СЕМЬЯ</a:t>
            </a:r>
            <a:r>
              <a:rPr lang="ru-RU" sz="2800" b="1">
                <a:solidFill>
                  <a:schemeClr val="tx2"/>
                </a:solidFill>
              </a:rPr>
              <a:t> считается счастливой?</a:t>
            </a:r>
          </a:p>
          <a:p>
            <a:r>
              <a:rPr lang="ru-RU" sz="2800" b="1">
                <a:solidFill>
                  <a:schemeClr val="tx2"/>
                </a:solidFill>
              </a:rPr>
              <a:t>Требует ли жизнь в </a:t>
            </a:r>
            <a:r>
              <a:rPr lang="ru-RU" sz="2800" b="1" i="1">
                <a:solidFill>
                  <a:schemeClr val="tx2"/>
                </a:solidFill>
              </a:rPr>
              <a:t>СЕМЬЕ </a:t>
            </a:r>
            <a:r>
              <a:rPr lang="ru-RU" sz="2800" b="1">
                <a:solidFill>
                  <a:schemeClr val="tx2"/>
                </a:solidFill>
              </a:rPr>
              <a:t>большого творчества?</a:t>
            </a:r>
          </a:p>
          <a:p>
            <a:r>
              <a:rPr lang="ru-RU" sz="2800" b="1">
                <a:solidFill>
                  <a:schemeClr val="tx2"/>
                </a:solidFill>
              </a:rPr>
              <a:t>Как понимать </a:t>
            </a:r>
            <a:r>
              <a:rPr lang="ru-RU" sz="2800" b="1" i="1">
                <a:solidFill>
                  <a:schemeClr val="tx2"/>
                </a:solidFill>
              </a:rPr>
              <a:t>РОДНЫХ ТЕБЕ ЛЮДЕЙ</a:t>
            </a:r>
            <a:r>
              <a:rPr lang="ru-RU" sz="2800" b="1">
                <a:solidFill>
                  <a:schemeClr val="tx2"/>
                </a:solidFill>
              </a:rPr>
              <a:t> и быть ими понятыми?</a:t>
            </a:r>
          </a:p>
        </p:txBody>
      </p:sp>
      <p:pic>
        <p:nvPicPr>
          <p:cNvPr id="3076" name="Picture 4" descr="%D0%B4%D0%BE%D0%BC%29%29%20%D0%BA%D0%BE%D0%BF%D0%B8%D1%8F"/>
          <p:cNvPicPr>
            <a:picLocks noChangeAspect="1" noChangeArrowheads="1"/>
          </p:cNvPicPr>
          <p:nvPr/>
        </p:nvPicPr>
        <p:blipFill>
          <a:blip r:embed="rId2" cstate="print"/>
          <a:srcRect/>
          <a:stretch>
            <a:fillRect/>
          </a:stretch>
        </p:blipFill>
        <p:spPr bwMode="auto">
          <a:xfrm>
            <a:off x="7092950" y="4806950"/>
            <a:ext cx="2051050" cy="2051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0"/>
            <a:ext cx="8229600" cy="1143000"/>
          </a:xfrm>
        </p:spPr>
        <p:txBody>
          <a:bodyPr/>
          <a:lstStyle/>
          <a:p>
            <a:r>
              <a:rPr lang="ru-RU" sz="4000" b="1" i="1">
                <a:solidFill>
                  <a:schemeClr val="hlink"/>
                </a:solidFill>
              </a:rPr>
              <a:t>Цель классного часа:</a:t>
            </a:r>
          </a:p>
        </p:txBody>
      </p:sp>
      <p:sp>
        <p:nvSpPr>
          <p:cNvPr id="4099" name="Rectangle 3"/>
          <p:cNvSpPr>
            <a:spLocks noGrp="1" noChangeArrowheads="1"/>
          </p:cNvSpPr>
          <p:nvPr>
            <p:ph sz="quarter" idx="1"/>
          </p:nvPr>
        </p:nvSpPr>
        <p:spPr>
          <a:xfrm>
            <a:off x="539750" y="1052513"/>
            <a:ext cx="8229600" cy="4525962"/>
          </a:xfrm>
        </p:spPr>
        <p:txBody>
          <a:bodyPr/>
          <a:lstStyle/>
          <a:p>
            <a:r>
              <a:rPr lang="ru-RU" sz="2800" b="1"/>
              <a:t>Формирование представлений о жизненном идеале семьи, навыков семейной дипломатии, умений анализировать ситуации;</a:t>
            </a:r>
          </a:p>
          <a:p>
            <a:r>
              <a:rPr lang="ru-RU" sz="2800" b="1"/>
              <a:t>Учить вырабатывать собственную тактику принятия решений и способность видеть за отдельным фактом явление жизни.</a:t>
            </a:r>
          </a:p>
        </p:txBody>
      </p:sp>
      <p:pic>
        <p:nvPicPr>
          <p:cNvPr id="4101" name="Picture 5" descr="%D0%B4%D0%BE%D0%BC%29%29%20%D0%BA%D0%BE%D0%BF%D0%B8%D1%8F"/>
          <p:cNvPicPr>
            <a:picLocks noChangeAspect="1" noChangeArrowheads="1"/>
          </p:cNvPicPr>
          <p:nvPr/>
        </p:nvPicPr>
        <p:blipFill>
          <a:blip r:embed="rId2" cstate="print"/>
          <a:srcRect/>
          <a:stretch>
            <a:fillRect/>
          </a:stretch>
        </p:blipFill>
        <p:spPr bwMode="auto">
          <a:xfrm>
            <a:off x="6948488" y="4662488"/>
            <a:ext cx="2195512" cy="219551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0"/>
            <a:ext cx="8229600" cy="1143000"/>
          </a:xfrm>
        </p:spPr>
        <p:txBody>
          <a:bodyPr/>
          <a:lstStyle/>
          <a:p>
            <a:r>
              <a:rPr lang="ru-RU" sz="4000" b="1" i="1">
                <a:solidFill>
                  <a:schemeClr val="hlink"/>
                </a:solidFill>
              </a:rPr>
              <a:t>Основные понятия:</a:t>
            </a:r>
          </a:p>
        </p:txBody>
      </p:sp>
      <p:sp>
        <p:nvSpPr>
          <p:cNvPr id="5123" name="Rectangle 3"/>
          <p:cNvSpPr>
            <a:spLocks noGrp="1" noChangeArrowheads="1"/>
          </p:cNvSpPr>
          <p:nvPr>
            <p:ph type="body" idx="1"/>
          </p:nvPr>
        </p:nvSpPr>
        <p:spPr>
          <a:xfrm>
            <a:off x="457200" y="1125538"/>
            <a:ext cx="8229600" cy="5732462"/>
          </a:xfrm>
        </p:spPr>
        <p:txBody>
          <a:bodyPr/>
          <a:lstStyle/>
          <a:p>
            <a:r>
              <a:rPr lang="ru-RU" sz="2800" b="1" i="1" u="sng">
                <a:solidFill>
                  <a:srgbClr val="990033"/>
                </a:solidFill>
              </a:rPr>
              <a:t>Конфликт</a:t>
            </a:r>
            <a:r>
              <a:rPr lang="ru-RU" sz="2800" b="1"/>
              <a:t> – противоборство, столкновения, серьезное разногласие.</a:t>
            </a:r>
          </a:p>
          <a:p>
            <a:endParaRPr lang="ru-RU" sz="2800" b="1"/>
          </a:p>
          <a:p>
            <a:r>
              <a:rPr lang="ru-RU" sz="2800" b="1" i="1" u="sng">
                <a:solidFill>
                  <a:srgbClr val="990033"/>
                </a:solidFill>
              </a:rPr>
              <a:t>Эмоции</a:t>
            </a:r>
            <a:r>
              <a:rPr lang="ru-RU" sz="2800" b="1"/>
              <a:t> – волнения, реакция на внутренние и внешние раздражители. Имеют ярко выраженную субъективную окраску и связаны с переживаниями и волнениями.</a:t>
            </a:r>
          </a:p>
        </p:txBody>
      </p:sp>
      <p:pic>
        <p:nvPicPr>
          <p:cNvPr id="5125" name="Picture 5" descr="%D0%B4%D0%BE%D0%BC%29%29%20%D0%BA%D0%BE%D0%BF%D0%B8%D1%8F"/>
          <p:cNvPicPr>
            <a:picLocks noChangeAspect="1" noChangeArrowheads="1"/>
          </p:cNvPicPr>
          <p:nvPr/>
        </p:nvPicPr>
        <p:blipFill>
          <a:blip r:embed="rId2" cstate="print"/>
          <a:srcRect/>
          <a:stretch>
            <a:fillRect/>
          </a:stretch>
        </p:blipFill>
        <p:spPr bwMode="auto">
          <a:xfrm>
            <a:off x="6948488" y="4662488"/>
            <a:ext cx="2195512" cy="219551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067175" y="188913"/>
            <a:ext cx="5076825" cy="1143000"/>
          </a:xfrm>
        </p:spPr>
        <p:txBody>
          <a:bodyPr/>
          <a:lstStyle/>
          <a:p>
            <a:r>
              <a:rPr lang="ru-RU" sz="4000" b="1" i="1">
                <a:solidFill>
                  <a:schemeClr val="hlink"/>
                </a:solidFill>
              </a:rPr>
              <a:t>Оборудование:</a:t>
            </a:r>
          </a:p>
        </p:txBody>
      </p:sp>
      <p:sp>
        <p:nvSpPr>
          <p:cNvPr id="6147" name="Rectangle 3"/>
          <p:cNvSpPr>
            <a:spLocks noGrp="1" noChangeArrowheads="1"/>
          </p:cNvSpPr>
          <p:nvPr>
            <p:ph type="body" idx="1"/>
          </p:nvPr>
        </p:nvSpPr>
        <p:spPr>
          <a:xfrm>
            <a:off x="4427538" y="1557338"/>
            <a:ext cx="4716462" cy="4525962"/>
          </a:xfrm>
        </p:spPr>
        <p:txBody>
          <a:bodyPr/>
          <a:lstStyle/>
          <a:p>
            <a:r>
              <a:rPr lang="ru-RU" sz="2800" b="1"/>
              <a:t>Листы бумаги, конверты</a:t>
            </a:r>
          </a:p>
          <a:p>
            <a:r>
              <a:rPr lang="ru-RU" sz="2800" b="1"/>
              <a:t>Ручки</a:t>
            </a:r>
          </a:p>
          <a:p>
            <a:r>
              <a:rPr lang="ru-RU" sz="2800" b="1"/>
              <a:t>Рисунки – «кирпичики»</a:t>
            </a:r>
          </a:p>
          <a:p>
            <a:r>
              <a:rPr lang="ru-RU" sz="2800" b="1"/>
              <a:t>Детали атрибутов</a:t>
            </a:r>
            <a:r>
              <a:rPr lang="ru-RU" b="1"/>
              <a:t> </a:t>
            </a:r>
            <a:r>
              <a:rPr lang="ru-RU"/>
              <a:t> </a:t>
            </a:r>
          </a:p>
        </p:txBody>
      </p:sp>
      <p:pic>
        <p:nvPicPr>
          <p:cNvPr id="6151" name="Picture 7" descr="1236974049_pic_id10683"/>
          <p:cNvPicPr>
            <a:picLocks noChangeAspect="1" noChangeArrowheads="1"/>
          </p:cNvPicPr>
          <p:nvPr/>
        </p:nvPicPr>
        <p:blipFill>
          <a:blip r:embed="rId2"/>
          <a:srcRect/>
          <a:stretch>
            <a:fillRect/>
          </a:stretch>
        </p:blipFill>
        <p:spPr bwMode="auto">
          <a:xfrm>
            <a:off x="0" y="0"/>
            <a:ext cx="3814763" cy="6858000"/>
          </a:xfrm>
          <a:prstGeom prst="rect">
            <a:avLst/>
          </a:prstGeom>
          <a:noFill/>
        </p:spPr>
      </p:pic>
      <p:pic>
        <p:nvPicPr>
          <p:cNvPr id="6153" name="Picture 9" descr="%D0%B4%D0%BE%D0%BC%29%29%20%D0%BA%D0%BE%D0%BF%D0%B8%D1%8F"/>
          <p:cNvPicPr>
            <a:picLocks noChangeAspect="1" noChangeArrowheads="1"/>
          </p:cNvPicPr>
          <p:nvPr/>
        </p:nvPicPr>
        <p:blipFill>
          <a:blip r:embed="rId3" cstate="print"/>
          <a:srcRect/>
          <a:stretch>
            <a:fillRect/>
          </a:stretch>
        </p:blipFill>
        <p:spPr bwMode="auto">
          <a:xfrm>
            <a:off x="6948488" y="4662488"/>
            <a:ext cx="2195512" cy="21955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0"/>
            <a:ext cx="8229600" cy="1143000"/>
          </a:xfrm>
        </p:spPr>
        <p:txBody>
          <a:bodyPr/>
          <a:lstStyle/>
          <a:p>
            <a:r>
              <a:rPr lang="ru-RU" sz="4000" b="1" i="1">
                <a:solidFill>
                  <a:schemeClr val="hlink"/>
                </a:solidFill>
              </a:rPr>
              <a:t>Оформление доски</a:t>
            </a:r>
          </a:p>
        </p:txBody>
      </p:sp>
      <p:sp>
        <p:nvSpPr>
          <p:cNvPr id="16387" name="Rectangle 3"/>
          <p:cNvSpPr>
            <a:spLocks noGrp="1" noChangeArrowheads="1"/>
          </p:cNvSpPr>
          <p:nvPr>
            <p:ph type="body" idx="1"/>
          </p:nvPr>
        </p:nvSpPr>
        <p:spPr>
          <a:xfrm>
            <a:off x="539750" y="1196975"/>
            <a:ext cx="8353425" cy="5472113"/>
          </a:xfrm>
        </p:spPr>
        <p:txBody>
          <a:bodyPr/>
          <a:lstStyle/>
          <a:p>
            <a:r>
              <a:rPr lang="ru-RU" sz="2800" b="1"/>
              <a:t>Плакат с контурами </a:t>
            </a:r>
            <a:r>
              <a:rPr lang="ru-RU" sz="2800" b="1" i="1"/>
              <a:t>ДОМА</a:t>
            </a:r>
          </a:p>
          <a:p>
            <a:r>
              <a:rPr lang="ru-RU" sz="2800" b="1"/>
              <a:t>   Фотовыставка </a:t>
            </a:r>
            <a:r>
              <a:rPr lang="ru-RU" sz="2800" b="1" i="1"/>
              <a:t>«Семья вся вместе – душа на месте» </a:t>
            </a:r>
            <a:r>
              <a:rPr lang="ru-RU" sz="2800"/>
              <a:t>(задание дается предварительно)</a:t>
            </a:r>
          </a:p>
          <a:p>
            <a:r>
              <a:rPr lang="ru-RU" sz="2800" b="1"/>
              <a:t>Сочинения ребят на тему </a:t>
            </a:r>
            <a:r>
              <a:rPr lang="ru-RU" sz="2800" b="1" i="1"/>
              <a:t>«Мой дом – моя крепость» </a:t>
            </a:r>
            <a:r>
              <a:rPr lang="ru-RU" sz="2800"/>
              <a:t>(задание дается предварительно)</a:t>
            </a:r>
            <a:endParaRPr lang="ru-RU" sz="2800" b="1" i="1"/>
          </a:p>
          <a:p>
            <a:endParaRPr lang="ru-RU" sz="2800" b="1" i="1"/>
          </a:p>
          <a:p>
            <a:endParaRPr lang="ru-RU" b="1" i="1"/>
          </a:p>
          <a:p>
            <a:endParaRPr lang="ru-RU"/>
          </a:p>
        </p:txBody>
      </p:sp>
      <p:pic>
        <p:nvPicPr>
          <p:cNvPr id="16388" name="Picture 4" descr="%D0%B4%D0%BE%D0%BC%29%29%20%D0%BA%D0%BE%D0%BF%D0%B8%D1%8F"/>
          <p:cNvPicPr>
            <a:picLocks noChangeAspect="1" noChangeArrowheads="1"/>
          </p:cNvPicPr>
          <p:nvPr/>
        </p:nvPicPr>
        <p:blipFill>
          <a:blip r:embed="rId2" cstate="print"/>
          <a:srcRect/>
          <a:stretch>
            <a:fillRect/>
          </a:stretch>
        </p:blipFill>
        <p:spPr bwMode="auto">
          <a:xfrm>
            <a:off x="6948488" y="4662488"/>
            <a:ext cx="2195512" cy="219551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7"/>
          <p:cNvSpPr>
            <a:spLocks noGrp="1" noChangeArrowheads="1"/>
          </p:cNvSpPr>
          <p:nvPr>
            <p:ph type="title"/>
          </p:nvPr>
        </p:nvSpPr>
        <p:spPr>
          <a:xfrm>
            <a:off x="468313" y="0"/>
            <a:ext cx="8229600" cy="1143000"/>
          </a:xfrm>
        </p:spPr>
        <p:txBody>
          <a:bodyPr/>
          <a:lstStyle/>
          <a:p>
            <a:r>
              <a:rPr lang="ru-RU" sz="4000" b="1" i="1">
                <a:solidFill>
                  <a:schemeClr val="hlink"/>
                </a:solidFill>
              </a:rPr>
              <a:t>Ход мероприятия</a:t>
            </a:r>
          </a:p>
        </p:txBody>
      </p:sp>
      <p:sp>
        <p:nvSpPr>
          <p:cNvPr id="8195" name="Rectangle 3"/>
          <p:cNvSpPr>
            <a:spLocks noGrp="1" noChangeArrowheads="1"/>
          </p:cNvSpPr>
          <p:nvPr>
            <p:ph type="body" idx="4294967295"/>
          </p:nvPr>
        </p:nvSpPr>
        <p:spPr>
          <a:xfrm>
            <a:off x="3492500" y="1268413"/>
            <a:ext cx="5651500" cy="5589587"/>
          </a:xfrm>
        </p:spPr>
        <p:txBody>
          <a:bodyPr/>
          <a:lstStyle/>
          <a:p>
            <a:pPr>
              <a:buFont typeface="Wingdings" pitchFamily="2" charset="2"/>
              <a:buChar char="Ш"/>
            </a:pPr>
            <a:r>
              <a:rPr lang="ru-RU" sz="2800" b="1" u="sng">
                <a:solidFill>
                  <a:srgbClr val="990033"/>
                </a:solidFill>
              </a:rPr>
              <a:t>Организационный момент</a:t>
            </a:r>
            <a:r>
              <a:rPr lang="ru-RU" sz="2400" b="1" u="sng"/>
              <a:t>.</a:t>
            </a:r>
          </a:p>
          <a:p>
            <a:pPr>
              <a:buFontTx/>
              <a:buNone/>
            </a:pPr>
            <a:r>
              <a:rPr lang="ru-RU" sz="2400"/>
              <a:t>Послушайте стихи поэтессы </a:t>
            </a:r>
          </a:p>
          <a:p>
            <a:pPr>
              <a:buFontTx/>
              <a:buNone/>
            </a:pPr>
            <a:r>
              <a:rPr lang="ru-RU" sz="2400"/>
              <a:t>Л. Сусловой.</a:t>
            </a:r>
            <a:r>
              <a:rPr lang="ru-RU"/>
              <a:t> </a:t>
            </a:r>
          </a:p>
          <a:p>
            <a:pPr>
              <a:buFontTx/>
              <a:buNone/>
            </a:pPr>
            <a:endParaRPr lang="ru-RU" sz="2400"/>
          </a:p>
          <a:p>
            <a:pPr>
              <a:buFontTx/>
              <a:buNone/>
            </a:pPr>
            <a:r>
              <a:rPr lang="ru-RU" sz="2000" i="1"/>
              <a:t>А </a:t>
            </a:r>
            <a:r>
              <a:rPr lang="ru-RU" sz="2000" b="1" i="1"/>
              <a:t>дом</a:t>
            </a:r>
            <a:r>
              <a:rPr lang="ru-RU" sz="2000" i="1"/>
              <a:t>, заставленный добром, - еще не </a:t>
            </a:r>
            <a:r>
              <a:rPr lang="ru-RU" sz="2000" b="1" i="1"/>
              <a:t>дом</a:t>
            </a:r>
            <a:r>
              <a:rPr lang="ru-RU" sz="2000" i="1"/>
              <a:t>.</a:t>
            </a:r>
          </a:p>
          <a:p>
            <a:pPr>
              <a:buFontTx/>
              <a:buNone/>
            </a:pPr>
            <a:r>
              <a:rPr lang="ru-RU" sz="2000" i="1"/>
              <a:t>И даже люстра над столом, - еще не </a:t>
            </a:r>
            <a:r>
              <a:rPr lang="ru-RU" sz="2000" b="1" i="1"/>
              <a:t>дом</a:t>
            </a:r>
            <a:r>
              <a:rPr lang="ru-RU" sz="2000" i="1"/>
              <a:t>.</a:t>
            </a:r>
          </a:p>
          <a:p>
            <a:pPr>
              <a:buFontTx/>
              <a:buNone/>
            </a:pPr>
            <a:r>
              <a:rPr lang="ru-RU" sz="2000" i="1"/>
              <a:t>И на окне с живым цветком – еще не </a:t>
            </a:r>
            <a:r>
              <a:rPr lang="ru-RU" sz="2000" b="1" i="1"/>
              <a:t>дом</a:t>
            </a:r>
            <a:r>
              <a:rPr lang="ru-RU" sz="2000" i="1"/>
              <a:t>,</a:t>
            </a:r>
          </a:p>
          <a:p>
            <a:pPr>
              <a:buFontTx/>
              <a:buNone/>
            </a:pPr>
            <a:r>
              <a:rPr lang="ru-RU" sz="2000" i="1"/>
              <a:t>И даже с чайника баском – еще не </a:t>
            </a:r>
            <a:r>
              <a:rPr lang="ru-RU" sz="2000" b="1" i="1"/>
              <a:t>дом</a:t>
            </a:r>
            <a:r>
              <a:rPr lang="ru-RU" sz="2000" i="1"/>
              <a:t>.</a:t>
            </a:r>
          </a:p>
          <a:p>
            <a:pPr>
              <a:buFontTx/>
              <a:buNone/>
            </a:pPr>
            <a:r>
              <a:rPr lang="ru-RU" sz="2000" i="1"/>
              <a:t>Когда вечерняя сгустится темнота,</a:t>
            </a:r>
          </a:p>
          <a:p>
            <a:pPr>
              <a:buFontTx/>
              <a:buNone/>
            </a:pPr>
            <a:r>
              <a:rPr lang="ru-RU" sz="2000" i="1"/>
              <a:t>Так эта истина понятна и проста –</a:t>
            </a:r>
          </a:p>
          <a:p>
            <a:pPr>
              <a:buFontTx/>
              <a:buNone/>
            </a:pPr>
            <a:r>
              <a:rPr lang="ru-RU" sz="2000" i="1"/>
              <a:t>Что от ладоней до окна наполнен </a:t>
            </a:r>
            <a:r>
              <a:rPr lang="ru-RU" sz="2000" b="1" i="1"/>
              <a:t>дом</a:t>
            </a:r>
          </a:p>
          <a:p>
            <a:pPr>
              <a:buFontTx/>
              <a:buNone/>
            </a:pPr>
            <a:r>
              <a:rPr lang="ru-RU" sz="2400" i="1"/>
              <a:t>Твоим теплом.</a:t>
            </a:r>
          </a:p>
        </p:txBody>
      </p:sp>
      <p:pic>
        <p:nvPicPr>
          <p:cNvPr id="8203" name="Picture 11" descr="IMG_8011"/>
          <p:cNvPicPr>
            <a:picLocks noChangeAspect="1" noChangeArrowheads="1"/>
          </p:cNvPicPr>
          <p:nvPr/>
        </p:nvPicPr>
        <p:blipFill>
          <a:blip r:embed="rId2"/>
          <a:srcRect/>
          <a:stretch>
            <a:fillRect/>
          </a:stretch>
        </p:blipFill>
        <p:spPr bwMode="auto">
          <a:xfrm>
            <a:off x="0" y="1700213"/>
            <a:ext cx="3305175" cy="4572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140200" y="333375"/>
            <a:ext cx="5003800" cy="6524625"/>
          </a:xfrm>
        </p:spPr>
        <p:txBody>
          <a:bodyPr/>
          <a:lstStyle/>
          <a:p>
            <a:r>
              <a:rPr lang="ru-RU" sz="2400"/>
              <a:t>О каком же </a:t>
            </a:r>
            <a:r>
              <a:rPr lang="ru-RU" sz="2400" u="sng"/>
              <a:t>Тепле</a:t>
            </a:r>
            <a:r>
              <a:rPr lang="ru-RU" sz="2400"/>
              <a:t> идет речь? </a:t>
            </a:r>
          </a:p>
          <a:p>
            <a:r>
              <a:rPr lang="ru-RU" sz="2400"/>
              <a:t>Что же это за </a:t>
            </a:r>
            <a:r>
              <a:rPr lang="ru-RU" sz="2400" u="sng"/>
              <a:t>Истина</a:t>
            </a:r>
            <a:r>
              <a:rPr lang="ru-RU" sz="2400"/>
              <a:t>, которая должна быть простой и понятной?</a:t>
            </a:r>
          </a:p>
          <a:p>
            <a:pPr>
              <a:buFontTx/>
              <a:buNone/>
            </a:pPr>
            <a:r>
              <a:rPr lang="ru-RU" sz="2400"/>
              <a:t>   ( Дети предлагают варианты ответов.)</a:t>
            </a:r>
          </a:p>
          <a:p>
            <a:r>
              <a:rPr lang="ru-RU" sz="2400"/>
              <a:t>А как создать Тепло нашего </a:t>
            </a:r>
            <a:r>
              <a:rPr lang="ru-RU" sz="2400" i="1"/>
              <a:t>ДОМА</a:t>
            </a:r>
            <a:r>
              <a:rPr lang="ru-RU" sz="2400"/>
              <a:t>? Расскажите о теплых отношениях, сложившихся в ваших семьях.</a:t>
            </a:r>
          </a:p>
          <a:p>
            <a:r>
              <a:rPr lang="ru-RU" sz="2400"/>
              <a:t>Звучит припев песни «Родительский дом».</a:t>
            </a:r>
          </a:p>
          <a:p>
            <a:r>
              <a:rPr lang="ru-RU" sz="2400"/>
              <a:t>Как же построить такой </a:t>
            </a:r>
            <a:r>
              <a:rPr lang="ru-RU" sz="2400" i="1"/>
              <a:t>ДОМ</a:t>
            </a:r>
            <a:r>
              <a:rPr lang="ru-RU" sz="2400"/>
              <a:t>? С чего начать?</a:t>
            </a:r>
          </a:p>
        </p:txBody>
      </p:sp>
      <p:pic>
        <p:nvPicPr>
          <p:cNvPr id="9221" name="Picture 5" descr="%D0%B4%D0%BE%D0%BC%29%29%20%D0%BA%D0%BE%D0%BF%D0%B8%D1%8F"/>
          <p:cNvPicPr>
            <a:picLocks noChangeAspect="1" noChangeArrowheads="1"/>
          </p:cNvPicPr>
          <p:nvPr/>
        </p:nvPicPr>
        <p:blipFill>
          <a:blip r:embed="rId3" cstate="print"/>
          <a:srcRect/>
          <a:stretch>
            <a:fillRect/>
          </a:stretch>
        </p:blipFill>
        <p:spPr bwMode="auto">
          <a:xfrm>
            <a:off x="107950" y="1125538"/>
            <a:ext cx="4068763" cy="4068762"/>
          </a:xfrm>
          <a:prstGeom prst="rect">
            <a:avLst/>
          </a:prstGeom>
          <a:noFill/>
        </p:spPr>
      </p:pic>
      <p:pic>
        <p:nvPicPr>
          <p:cNvPr id="9222" name="064 - L. Lesh'enko - Roditel'skii' dom.mp3">
            <a:hlinkClick r:id="" action="ppaction://media"/>
          </p:cNvPr>
          <p:cNvPicPr>
            <a:picLocks noRot="1" noChangeAspect="1" noChangeArrowheads="1"/>
          </p:cNvPicPr>
          <p:nvPr>
            <a:audioFile r:link="rId1"/>
          </p:nvPr>
        </p:nvPicPr>
        <p:blipFill>
          <a:blip r:embed="rId4"/>
          <a:srcRect/>
          <a:stretch>
            <a:fillRect/>
          </a:stretch>
        </p:blipFill>
        <p:spPr bwMode="auto">
          <a:xfrm>
            <a:off x="250825" y="6308725"/>
            <a:ext cx="304800" cy="304800"/>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22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3133" fill="hold"/>
                                        <p:tgtEl>
                                          <p:spTgt spid="9222"/>
                                        </p:tgtEl>
                                      </p:cBhvr>
                                    </p:cmd>
                                  </p:childTnLst>
                                </p:cTn>
                              </p:par>
                            </p:childTnLst>
                          </p:cTn>
                        </p:par>
                      </p:childTnLst>
                    </p:cTn>
                  </p:par>
                </p:childTnLst>
              </p:cTn>
              <p:nextCondLst>
                <p:cond evt="onClick" delay="0">
                  <p:tgtEl>
                    <p:spTgt spid="922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222"/>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7</TotalTime>
  <Words>685</Words>
  <Application>Microsoft Office PowerPoint</Application>
  <PresentationFormat>Экран (4:3)</PresentationFormat>
  <Paragraphs>70</Paragraphs>
  <Slides>14</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Начальная</vt:lpstr>
      <vt:lpstr>Семья в моей  жизни  </vt:lpstr>
      <vt:lpstr>Семья вся вместе – душа на месте.</vt:lpstr>
      <vt:lpstr>Актуальные вопросы для обсуждения с детьми:</vt:lpstr>
      <vt:lpstr>Цель классного часа:</vt:lpstr>
      <vt:lpstr>Основные понятия:</vt:lpstr>
      <vt:lpstr>Оборудование:</vt:lpstr>
      <vt:lpstr>Оформление доски</vt:lpstr>
      <vt:lpstr>Ход мероприятия</vt:lpstr>
      <vt:lpstr>Слайд 9</vt:lpstr>
      <vt:lpstr>Слайд 10</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Семья в моей  жизни  </dc:title>
  <dc:creator>DNA7 X86</dc:creator>
  <cp:lastModifiedBy>DNA7 X86</cp:lastModifiedBy>
  <cp:revision>1</cp:revision>
  <dcterms:created xsi:type="dcterms:W3CDTF">2011-02-19T09:07:00Z</dcterms:created>
  <dcterms:modified xsi:type="dcterms:W3CDTF">2011-02-19T09:14:41Z</dcterms:modified>
</cp:coreProperties>
</file>